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31"/>
  </p:notesMasterIdLst>
  <p:sldIdLst>
    <p:sldId id="13236" r:id="rId5"/>
    <p:sldId id="13305" r:id="rId6"/>
    <p:sldId id="13266" r:id="rId7"/>
    <p:sldId id="13247" r:id="rId8"/>
    <p:sldId id="13239" r:id="rId9"/>
    <p:sldId id="13240" r:id="rId10"/>
    <p:sldId id="13287" r:id="rId11"/>
    <p:sldId id="13242" r:id="rId12"/>
    <p:sldId id="13309" r:id="rId13"/>
    <p:sldId id="13313" r:id="rId14"/>
    <p:sldId id="13314" r:id="rId15"/>
    <p:sldId id="13318" r:id="rId16"/>
    <p:sldId id="13328" r:id="rId17"/>
    <p:sldId id="13307" r:id="rId18"/>
    <p:sldId id="13288" r:id="rId19"/>
    <p:sldId id="13417" r:id="rId20"/>
    <p:sldId id="13282" r:id="rId21"/>
    <p:sldId id="13316" r:id="rId22"/>
    <p:sldId id="13325" r:id="rId23"/>
    <p:sldId id="13419" r:id="rId24"/>
    <p:sldId id="13228" r:id="rId25"/>
    <p:sldId id="13220" r:id="rId26"/>
    <p:sldId id="13263" r:id="rId27"/>
    <p:sldId id="13420" r:id="rId28"/>
    <p:sldId id="13301" r:id="rId29"/>
    <p:sldId id="13300" r:id="rId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890" userDrawn="1">
          <p15:clr>
            <a:srgbClr val="A4A3A4"/>
          </p15:clr>
        </p15:guide>
        <p15:guide id="6" pos="529" userDrawn="1">
          <p15:clr>
            <a:srgbClr val="A4A3A4"/>
          </p15:clr>
        </p15:guide>
        <p15:guide id="8" orient="horz" pos="41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624705-A111-2586-0B68-1A97F82D17A0}" name="Fabio DeBortoli" initials="FD" userId="S::fabio.debortoli@linkhealthgroup.com::ee5cfb74-6d49-47ab-9541-396288a624f9" providerId="AD"/>
  <p188:author id="{C79EA617-EF7B-57CD-AA50-BB940CF14A28}" name="PFERSCH Sylvie" initials="PS" userId="S::pferscs@pierre-fabre.com::78a52887-ebe5-44f2-a62b-b68aecc6f8bd" providerId="AD"/>
  <p188:author id="{D5212527-E43F-D65E-D191-FC07616EB99B}" name="KHAN Sadya" initials="KS" userId="S::khans@pierre-fabre.com::a77aae29-5834-4002-826f-eef4a679d987" providerId="AD"/>
  <p188:author id="{1750D274-6437-D9BE-22C9-EA69BD7A027E}" name="Sophie Houten" initials="SH" userId="S::sophie.houten@linkhealthgroup.com::75dd2fa6-23cc-4eeb-bec0-b15dd2110eec" providerId="AD"/>
  <p188:author id="{D32A0478-24E8-0B68-5D45-99125B83F653}" name="KERBAGE Fouad" initials="KF" userId="S::kerbagf@pierre-fabre.com::781815ec-fc55-4855-818e-0c265e795524" providerId="AD"/>
  <p188:author id="{73376F81-A25A-CBDD-3719-8F8F0CB93CB9}" name="Anna Binks" initials="AB" userId="S::anna.binks@linkhealthgroup.com::60d75447-1ae8-4c8d-8264-a34ebcb5162f" providerId="AD"/>
  <p188:author id="{6F138896-D08B-D185-070F-B6E1E4653767}" name="Petula Coutinho" initials="PC" userId="S::petula.coutinho@linkhealthgroup.com::e6677dec-79a5-4340-b3cf-7e56929ee59f" providerId="AD"/>
  <p188:author id="{30E898A4-8766-3E53-927F-E468488899FA}" name="Brian Catton" initials="BC" userId="S::brian.catton@linkhealthgroup.com::1b630446-4a74-4dae-bc59-3a18d77a8d4f" providerId="AD"/>
  <p188:author id="{F80ABFAA-9A3A-C227-532F-2782164FA3F7}" name="Susan Cravero" initials="SC" userId="S::susan.cravero@linkhealthgroup.com::461799d1-234a-4c84-9ad2-1a91b550ea60" providerId="AD"/>
  <p188:author id="{B6ED34AB-8442-244E-1810-F7F2A4F40C1C}" name="Kerrie O'Rourke" initials="KO" userId="S::kerrie.orourke@linkhealthgroup.com::e829fdf3-4505-4b6c-bd56-96ce6014d031" providerId="AD"/>
  <p188:author id="{639030C4-779E-4EFE-C808-3DE314A0C8C5}" name="Raya Mahbuba" initials="RM" userId="b866bb85d482a262" providerId="Windows Live"/>
  <p188:author id="{AFAD77C8-C342-D19A-04F6-6CA92A38C2D1}" name="Christina Holleywood" initials="CH" userId="S::christina.holleywood@linkhealthgroup.com::69a58b1a-7f70-4fc2-a121-9b6427fea832" providerId="AD"/>
  <p188:author id="{ECB1EEC8-2F7D-213C-0BCE-7E8857BBA1E4}" name="Suzanne Maclaren" initials="SM" userId="S::suzanne.maclaren@linkhealthgroup.com::bca2a093-f2a1-4390-b072-2f9e2c50c59d" providerId="AD"/>
  <p188:author id="{52BD87D7-5F98-CE98-4D59-51212E73B073}" name="Maria Mogni" initials="MM" userId="S::maria.mogni@linkhealthgroup.com::439f54df-4236-4f30-9230-918b9b043151" providerId="AD"/>
  <p188:author id="{A42CEDF1-00C9-B630-CA82-8088FDCEACAC}" name="Laura Travers" initials="LT" userId="S::laura.travers@linkhealthgroup.com::a6eece76-8226-4bb7-ac9d-8a21bc429970" providerId="AD"/>
  <p188:author id="{BAE40CF9-0031-E581-94DB-DA8336366F08}" name="Holly Hughes" initials="HH" userId="S::holly.hughes@linkhealthgroup.com::9968f85c-27af-47e9-99f4-9edf5b216510" providerId="AD"/>
  <p188:author id="{66DC30F9-F9B7-47B9-FA26-B16770C1F663}" name="GUILLOU Aude" initials="GA" userId="S::guillau@pierre-fabre.com::c05d4921-290a-45ec-a8e2-48610f8f760f" providerId="AD"/>
  <p188:author id="{5D0F33FA-6E1D-E276-D682-20FF51CC747D}" name="David Ekrut" initials="DE" userId="S::david.ekrut@linkhealthgroup.com::f47e864a-cb17-4d66-9849-56e0eaa5ea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HAN Sadya" initials="KS" lastIdx="12" clrIdx="0">
    <p:extLst>
      <p:ext uri="{19B8F6BF-5375-455C-9EA6-DF929625EA0E}">
        <p15:presenceInfo xmlns:p15="http://schemas.microsoft.com/office/powerpoint/2012/main" userId="S::khans@pierre-fabre.com::a77aae29-5834-4002-826f-eef4a679d987" providerId="AD"/>
      </p:ext>
    </p:extLst>
  </p:cmAuthor>
  <p:cmAuthor id="2" name="Christina Holleywood" initials="CH" lastIdx="10" clrIdx="1">
    <p:extLst>
      <p:ext uri="{19B8F6BF-5375-455C-9EA6-DF929625EA0E}">
        <p15:presenceInfo xmlns:p15="http://schemas.microsoft.com/office/powerpoint/2012/main" userId="S::christina.holleywood@linkhealthgroup.com::69a58b1a-7f70-4fc2-a121-9b6427fea832" providerId="AD"/>
      </p:ext>
    </p:extLst>
  </p:cmAuthor>
  <p:cmAuthor id="3" name="Petula Coutinho" initials="PC" lastIdx="2" clrIdx="2">
    <p:extLst>
      <p:ext uri="{19B8F6BF-5375-455C-9EA6-DF929625EA0E}">
        <p15:presenceInfo xmlns:p15="http://schemas.microsoft.com/office/powerpoint/2012/main" userId="S::petula.coutinho@linkhealthgroup.com::e6677dec-79a5-4340-b3cf-7e56929ee59f" providerId="AD"/>
      </p:ext>
    </p:extLst>
  </p:cmAuthor>
  <p:cmAuthor id="4" name="Anna Binks" initials="AB" lastIdx="3" clrIdx="3">
    <p:extLst>
      <p:ext uri="{19B8F6BF-5375-455C-9EA6-DF929625EA0E}">
        <p15:presenceInfo xmlns:p15="http://schemas.microsoft.com/office/powerpoint/2012/main" userId="S::anna.binks@linkhealthgroup.com::60d75447-1ae8-4c8d-8264-a34ebcb516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7"/>
    <a:srgbClr val="E7EAF1"/>
    <a:srgbClr val="005891"/>
    <a:srgbClr val="86AE1B"/>
    <a:srgbClr val="354B54"/>
    <a:srgbClr val="000000"/>
    <a:srgbClr val="6A91A1"/>
    <a:srgbClr val="35554A"/>
    <a:srgbClr val="BFBFBF"/>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4"/>
  </p:normalViewPr>
  <p:slideViewPr>
    <p:cSldViewPr snapToGrid="0">
      <p:cViewPr varScale="1">
        <p:scale>
          <a:sx n="121" d="100"/>
          <a:sy n="121" d="100"/>
        </p:scale>
        <p:origin x="304" y="176"/>
      </p:cViewPr>
      <p:guideLst>
        <p:guide orient="horz" pos="890"/>
        <p:guide pos="529"/>
        <p:guide orient="horz" pos="4178"/>
      </p:guideLst>
    </p:cSldViewPr>
  </p:slideViewPr>
  <p:notesTextViewPr>
    <p:cViewPr>
      <p:scale>
        <a:sx n="1" d="1"/>
        <a:sy n="1" d="1"/>
      </p:scale>
      <p:origin x="0" y="0"/>
    </p:cViewPr>
  </p:notesTextViewPr>
  <p:sorterViewPr>
    <p:cViewPr>
      <p:scale>
        <a:sx n="100" d="100"/>
        <a:sy n="100" d="100"/>
      </p:scale>
      <p:origin x="0" y="-5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kberg Mimmi" userId="a092922d-2e64-48d1-86e8-13d1cd01ce71" providerId="ADAL" clId="{2B1F3748-7555-4423-B1CE-FEC7B38DDC6B}"/>
    <pc:docChg chg="delSld modSld">
      <pc:chgData name="Ekberg Mimmi" userId="a092922d-2e64-48d1-86e8-13d1cd01ce71" providerId="ADAL" clId="{2B1F3748-7555-4423-B1CE-FEC7B38DDC6B}" dt="2024-12-09T11:49:46.004" v="24" actId="47"/>
      <pc:docMkLst>
        <pc:docMk/>
      </pc:docMkLst>
      <pc:sldChg chg="del">
        <pc:chgData name="Ekberg Mimmi" userId="a092922d-2e64-48d1-86e8-13d1cd01ce71" providerId="ADAL" clId="{2B1F3748-7555-4423-B1CE-FEC7B38DDC6B}" dt="2024-12-09T11:49:46.004" v="24" actId="47"/>
        <pc:sldMkLst>
          <pc:docMk/>
          <pc:sldMk cId="2943192405" sldId="13213"/>
        </pc:sldMkLst>
      </pc:sldChg>
      <pc:sldChg chg="del">
        <pc:chgData name="Ekberg Mimmi" userId="a092922d-2e64-48d1-86e8-13d1cd01ce71" providerId="ADAL" clId="{2B1F3748-7555-4423-B1CE-FEC7B38DDC6B}" dt="2024-12-09T11:49:46.004" v="24" actId="47"/>
        <pc:sldMkLst>
          <pc:docMk/>
          <pc:sldMk cId="328792759" sldId="13215"/>
        </pc:sldMkLst>
      </pc:sldChg>
      <pc:sldChg chg="del">
        <pc:chgData name="Ekberg Mimmi" userId="a092922d-2e64-48d1-86e8-13d1cd01ce71" providerId="ADAL" clId="{2B1F3748-7555-4423-B1CE-FEC7B38DDC6B}" dt="2024-12-09T11:49:46.004" v="24" actId="47"/>
        <pc:sldMkLst>
          <pc:docMk/>
          <pc:sldMk cId="3104402615" sldId="13216"/>
        </pc:sldMkLst>
      </pc:sldChg>
      <pc:sldChg chg="modSp mod">
        <pc:chgData name="Ekberg Mimmi" userId="a092922d-2e64-48d1-86e8-13d1cd01ce71" providerId="ADAL" clId="{2B1F3748-7555-4423-B1CE-FEC7B38DDC6B}" dt="2024-12-09T11:49:14.390" v="23" actId="20577"/>
        <pc:sldMkLst>
          <pc:docMk/>
          <pc:sldMk cId="1613039815" sldId="13236"/>
        </pc:sldMkLst>
        <pc:spChg chg="mod">
          <ac:chgData name="Ekberg Mimmi" userId="a092922d-2e64-48d1-86e8-13d1cd01ce71" providerId="ADAL" clId="{2B1F3748-7555-4423-B1CE-FEC7B38DDC6B}" dt="2024-12-09T11:49:14.390" v="23" actId="20577"/>
          <ac:spMkLst>
            <pc:docMk/>
            <pc:sldMk cId="1613039815" sldId="13236"/>
            <ac:spMk id="2" creationId="{150E25EC-F46E-4D92-846F-C45C3993E620}"/>
          </ac:spMkLst>
        </pc:spChg>
      </pc:sldChg>
      <pc:sldChg chg="del">
        <pc:chgData name="Ekberg Mimmi" userId="a092922d-2e64-48d1-86e8-13d1cd01ce71" providerId="ADAL" clId="{2B1F3748-7555-4423-B1CE-FEC7B38DDC6B}" dt="2024-12-09T11:49:46.004" v="24" actId="47"/>
        <pc:sldMkLst>
          <pc:docMk/>
          <pc:sldMk cId="4002738825" sldId="13251"/>
        </pc:sldMkLst>
      </pc:sldChg>
      <pc:sldChg chg="del">
        <pc:chgData name="Ekberg Mimmi" userId="a092922d-2e64-48d1-86e8-13d1cd01ce71" providerId="ADAL" clId="{2B1F3748-7555-4423-B1CE-FEC7B38DDC6B}" dt="2024-12-09T11:49:46.004" v="24" actId="47"/>
        <pc:sldMkLst>
          <pc:docMk/>
          <pc:sldMk cId="2398315606" sldId="13257"/>
        </pc:sldMkLst>
      </pc:sldChg>
      <pc:sldChg chg="del">
        <pc:chgData name="Ekberg Mimmi" userId="a092922d-2e64-48d1-86e8-13d1cd01ce71" providerId="ADAL" clId="{2B1F3748-7555-4423-B1CE-FEC7B38DDC6B}" dt="2024-12-09T11:49:46.004" v="24" actId="47"/>
        <pc:sldMkLst>
          <pc:docMk/>
          <pc:sldMk cId="2935907484" sldId="13258"/>
        </pc:sldMkLst>
      </pc:sldChg>
      <pc:sldChg chg="del">
        <pc:chgData name="Ekberg Mimmi" userId="a092922d-2e64-48d1-86e8-13d1cd01ce71" providerId="ADAL" clId="{2B1F3748-7555-4423-B1CE-FEC7B38DDC6B}" dt="2024-12-09T11:49:46.004" v="24" actId="47"/>
        <pc:sldMkLst>
          <pc:docMk/>
          <pc:sldMk cId="865093821" sldId="13259"/>
        </pc:sldMkLst>
      </pc:sldChg>
      <pc:sldChg chg="del">
        <pc:chgData name="Ekberg Mimmi" userId="a092922d-2e64-48d1-86e8-13d1cd01ce71" providerId="ADAL" clId="{2B1F3748-7555-4423-B1CE-FEC7B38DDC6B}" dt="2024-12-09T11:49:46.004" v="24" actId="47"/>
        <pc:sldMkLst>
          <pc:docMk/>
          <pc:sldMk cId="4204100416" sldId="13261"/>
        </pc:sldMkLst>
      </pc:sldChg>
      <pc:sldChg chg="del">
        <pc:chgData name="Ekberg Mimmi" userId="a092922d-2e64-48d1-86e8-13d1cd01ce71" providerId="ADAL" clId="{2B1F3748-7555-4423-B1CE-FEC7B38DDC6B}" dt="2024-12-09T11:49:46.004" v="24" actId="47"/>
        <pc:sldMkLst>
          <pc:docMk/>
          <pc:sldMk cId="221807838" sldId="13262"/>
        </pc:sldMkLst>
      </pc:sldChg>
      <pc:sldChg chg="del">
        <pc:chgData name="Ekberg Mimmi" userId="a092922d-2e64-48d1-86e8-13d1cd01ce71" providerId="ADAL" clId="{2B1F3748-7555-4423-B1CE-FEC7B38DDC6B}" dt="2024-12-09T11:49:46.004" v="24" actId="47"/>
        <pc:sldMkLst>
          <pc:docMk/>
          <pc:sldMk cId="2188500973" sldId="13268"/>
        </pc:sldMkLst>
      </pc:sldChg>
      <pc:sldChg chg="del">
        <pc:chgData name="Ekberg Mimmi" userId="a092922d-2e64-48d1-86e8-13d1cd01ce71" providerId="ADAL" clId="{2B1F3748-7555-4423-B1CE-FEC7B38DDC6B}" dt="2024-12-09T11:49:46.004" v="24" actId="47"/>
        <pc:sldMkLst>
          <pc:docMk/>
          <pc:sldMk cId="3433779267" sldId="13271"/>
        </pc:sldMkLst>
      </pc:sldChg>
      <pc:sldChg chg="del">
        <pc:chgData name="Ekberg Mimmi" userId="a092922d-2e64-48d1-86e8-13d1cd01ce71" providerId="ADAL" clId="{2B1F3748-7555-4423-B1CE-FEC7B38DDC6B}" dt="2024-12-09T11:49:46.004" v="24" actId="47"/>
        <pc:sldMkLst>
          <pc:docMk/>
          <pc:sldMk cId="93521006" sldId="13272"/>
        </pc:sldMkLst>
      </pc:sldChg>
      <pc:sldChg chg="del">
        <pc:chgData name="Ekberg Mimmi" userId="a092922d-2e64-48d1-86e8-13d1cd01ce71" providerId="ADAL" clId="{2B1F3748-7555-4423-B1CE-FEC7B38DDC6B}" dt="2024-12-09T11:49:46.004" v="24" actId="47"/>
        <pc:sldMkLst>
          <pc:docMk/>
          <pc:sldMk cId="1788566921" sldId="13283"/>
        </pc:sldMkLst>
      </pc:sldChg>
      <pc:sldChg chg="del">
        <pc:chgData name="Ekberg Mimmi" userId="a092922d-2e64-48d1-86e8-13d1cd01ce71" providerId="ADAL" clId="{2B1F3748-7555-4423-B1CE-FEC7B38DDC6B}" dt="2024-12-09T11:49:46.004" v="24" actId="47"/>
        <pc:sldMkLst>
          <pc:docMk/>
          <pc:sldMk cId="69226970" sldId="13296"/>
        </pc:sldMkLst>
      </pc:sldChg>
      <pc:sldChg chg="del">
        <pc:chgData name="Ekberg Mimmi" userId="a092922d-2e64-48d1-86e8-13d1cd01ce71" providerId="ADAL" clId="{2B1F3748-7555-4423-B1CE-FEC7B38DDC6B}" dt="2024-12-09T11:49:46.004" v="24" actId="47"/>
        <pc:sldMkLst>
          <pc:docMk/>
          <pc:sldMk cId="145570682" sldId="13319"/>
        </pc:sldMkLst>
      </pc:sldChg>
      <pc:sldChg chg="del">
        <pc:chgData name="Ekberg Mimmi" userId="a092922d-2e64-48d1-86e8-13d1cd01ce71" providerId="ADAL" clId="{2B1F3748-7555-4423-B1CE-FEC7B38DDC6B}" dt="2024-12-09T11:49:46.004" v="24" actId="47"/>
        <pc:sldMkLst>
          <pc:docMk/>
          <pc:sldMk cId="4114704411" sldId="13321"/>
        </pc:sldMkLst>
      </pc:sldChg>
      <pc:sldChg chg="del">
        <pc:chgData name="Ekberg Mimmi" userId="a092922d-2e64-48d1-86e8-13d1cd01ce71" providerId="ADAL" clId="{2B1F3748-7555-4423-B1CE-FEC7B38DDC6B}" dt="2024-12-09T11:49:46.004" v="24" actId="47"/>
        <pc:sldMkLst>
          <pc:docMk/>
          <pc:sldMk cId="2210375689" sldId="13322"/>
        </pc:sldMkLst>
      </pc:sldChg>
      <pc:sldChg chg="del">
        <pc:chgData name="Ekberg Mimmi" userId="a092922d-2e64-48d1-86e8-13d1cd01ce71" providerId="ADAL" clId="{2B1F3748-7555-4423-B1CE-FEC7B38DDC6B}" dt="2024-12-09T11:49:46.004" v="24" actId="47"/>
        <pc:sldMkLst>
          <pc:docMk/>
          <pc:sldMk cId="2163137422" sldId="13329"/>
        </pc:sldMkLst>
      </pc:sldChg>
      <pc:sldChg chg="del">
        <pc:chgData name="Ekberg Mimmi" userId="a092922d-2e64-48d1-86e8-13d1cd01ce71" providerId="ADAL" clId="{2B1F3748-7555-4423-B1CE-FEC7B38DDC6B}" dt="2024-12-09T11:49:46.004" v="24" actId="47"/>
        <pc:sldMkLst>
          <pc:docMk/>
          <pc:sldMk cId="2962477967" sldId="13410"/>
        </pc:sldMkLst>
      </pc:sldChg>
      <pc:sldChg chg="del">
        <pc:chgData name="Ekberg Mimmi" userId="a092922d-2e64-48d1-86e8-13d1cd01ce71" providerId="ADAL" clId="{2B1F3748-7555-4423-B1CE-FEC7B38DDC6B}" dt="2024-12-09T11:49:46.004" v="24" actId="47"/>
        <pc:sldMkLst>
          <pc:docMk/>
          <pc:sldMk cId="2372545241" sldId="13414"/>
        </pc:sldMkLst>
      </pc:sldChg>
      <pc:sldChg chg="del">
        <pc:chgData name="Ekberg Mimmi" userId="a092922d-2e64-48d1-86e8-13d1cd01ce71" providerId="ADAL" clId="{2B1F3748-7555-4423-B1CE-FEC7B38DDC6B}" dt="2024-12-09T11:49:46.004" v="24" actId="47"/>
        <pc:sldMkLst>
          <pc:docMk/>
          <pc:sldMk cId="586961686" sldId="13415"/>
        </pc:sldMkLst>
      </pc:sldChg>
      <pc:sldChg chg="del">
        <pc:chgData name="Ekberg Mimmi" userId="a092922d-2e64-48d1-86e8-13d1cd01ce71" providerId="ADAL" clId="{2B1F3748-7555-4423-B1CE-FEC7B38DDC6B}" dt="2024-12-09T11:49:46.004" v="24" actId="47"/>
        <pc:sldMkLst>
          <pc:docMk/>
          <pc:sldMk cId="1293991206" sldId="13421"/>
        </pc:sldMkLst>
      </pc:sldChg>
      <pc:sldChg chg="del">
        <pc:chgData name="Ekberg Mimmi" userId="a092922d-2e64-48d1-86e8-13d1cd01ce71" providerId="ADAL" clId="{2B1F3748-7555-4423-B1CE-FEC7B38DDC6B}" dt="2024-12-09T11:49:46.004" v="24" actId="47"/>
        <pc:sldMkLst>
          <pc:docMk/>
          <pc:sldMk cId="659378276" sldId="13422"/>
        </pc:sldMkLst>
      </pc:sldChg>
      <pc:sldChg chg="del">
        <pc:chgData name="Ekberg Mimmi" userId="a092922d-2e64-48d1-86e8-13d1cd01ce71" providerId="ADAL" clId="{2B1F3748-7555-4423-B1CE-FEC7B38DDC6B}" dt="2024-12-09T11:49:46.004" v="24" actId="47"/>
        <pc:sldMkLst>
          <pc:docMk/>
          <pc:sldMk cId="1757347315" sldId="13424"/>
        </pc:sldMkLst>
      </pc:sldChg>
      <pc:sldChg chg="del">
        <pc:chgData name="Ekberg Mimmi" userId="a092922d-2e64-48d1-86e8-13d1cd01ce71" providerId="ADAL" clId="{2B1F3748-7555-4423-B1CE-FEC7B38DDC6B}" dt="2024-12-09T11:49:46.004" v="24" actId="47"/>
        <pc:sldMkLst>
          <pc:docMk/>
          <pc:sldMk cId="3137316921" sldId="134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kalkylblad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4B9F-CD4C-A99F-BF356BF3BD3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5-4B9F-CD4C-A99F-BF356BF3BD3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7-4B9F-CD4C-A99F-BF356BF3BD30}"/>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A782-FF4C-83F4-52F69CEA24F3}"/>
              </c:ext>
            </c:extLst>
          </c:dPt>
          <c:dPt>
            <c:idx val="4"/>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9-A782-FF4C-83F4-52F69CEA24F3}"/>
              </c:ext>
            </c:extLst>
          </c:dPt>
          <c:dPt>
            <c:idx val="5"/>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B-A782-FF4C-83F4-52F69CEA24F3}"/>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A782-FF4C-83F4-52F69CEA24F3}"/>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A782-FF4C-83F4-52F69CEA24F3}"/>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01-4B9F-CD4C-A99F-BF356BF3BD30}"/>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2-4B9F-CD4C-A99F-BF356BF3BD30}"/>
              </c:ext>
            </c:extLst>
          </c:dPt>
          <c:dPt>
            <c:idx val="10"/>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4-4B9F-CD4C-A99F-BF356BF3BD30}"/>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3-4B9F-CD4C-A99F-BF356BF3BD30}"/>
              </c:ext>
            </c:extLst>
          </c:dPt>
          <c:dLbls>
            <c:dLbl>
              <c:idx val="0"/>
              <c:layout>
                <c:manualLayout>
                  <c:x val="-0.19768049467297588"/>
                  <c:y val="0.12257304194155569"/>
                </c:manualLayout>
              </c:layout>
              <c:tx>
                <c:rich>
                  <a:bodyPr/>
                  <a:lstStyle/>
                  <a:p>
                    <a:r>
                      <a:rPr lang="en-US"/>
                      <a:t>Unknown </a:t>
                    </a:r>
                    <a:fld id="{6668190A-F285-3144-B488-4689CAAE26FC}" type="VALUE">
                      <a:rPr lang="en-US" smtClean="0"/>
                      <a:pPr/>
                      <a:t>[VÄRDE]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B9F-CD4C-A99F-BF356BF3BD30}"/>
                </c:ext>
              </c:extLst>
            </c:dLbl>
            <c:dLbl>
              <c:idx val="1"/>
              <c:tx>
                <c:rich>
                  <a:bodyPr/>
                  <a:lstStyle/>
                  <a:p>
                    <a:r>
                      <a:rPr lang="en-US" i="1"/>
                      <a:t>KRAS</a:t>
                    </a:r>
                    <a:r>
                      <a:rPr lang="en-US" i="1" baseline="0"/>
                      <a:t> </a:t>
                    </a:r>
                    <a:fld id="{5F8F26B0-A8DC-094F-9442-2A5DE0BD80AF}" type="VALUE">
                      <a:rPr lang="en-US" smtClean="0"/>
                      <a:pPr/>
                      <a:t>[VÄRDE]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B9F-CD4C-A99F-BF356BF3BD30}"/>
                </c:ext>
              </c:extLst>
            </c:dLbl>
            <c:dLbl>
              <c:idx val="2"/>
              <c:layout>
                <c:manualLayout>
                  <c:x val="0.10741087926784727"/>
                  <c:y val="-0.10533426738702779"/>
                </c:manualLayout>
              </c:layout>
              <c:tx>
                <c:rich>
                  <a:bodyPr/>
                  <a:lstStyle/>
                  <a:p>
                    <a:r>
                      <a:rPr lang="en-US" i="1">
                        <a:solidFill>
                          <a:schemeClr val="bg1"/>
                        </a:solidFill>
                      </a:rPr>
                      <a:t>EGFR</a:t>
                    </a:r>
                    <a:r>
                      <a:rPr lang="en-US">
                        <a:solidFill>
                          <a:schemeClr val="bg1"/>
                        </a:solidFill>
                      </a:rPr>
                      <a:t> </a:t>
                    </a:r>
                    <a:fld id="{BEAC0B53-E940-B44A-9D3D-E7223F9BB80B}" type="VALUE">
                      <a:rPr lang="en-US" smtClean="0">
                        <a:solidFill>
                          <a:schemeClr val="bg1"/>
                        </a:solidFill>
                      </a:rPr>
                      <a:pPr/>
                      <a:t>[VÄRDE]</a:t>
                    </a:fld>
                    <a:r>
                      <a:rPr lang="en-US">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B9F-CD4C-A99F-BF356BF3BD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Unknown</c:v>
                </c:pt>
                <c:pt idx="1">
                  <c:v>KRAS</c:v>
                </c:pt>
                <c:pt idx="2">
                  <c:v>EGFR (sensitising)</c:v>
                </c:pt>
                <c:pt idx="3">
                  <c:v>ALK</c:v>
                </c:pt>
                <c:pt idx="4">
                  <c:v>EGFR (other)</c:v>
                </c:pt>
                <c:pt idx="5">
                  <c:v>Double mutations</c:v>
                </c:pt>
                <c:pt idx="6">
                  <c:v>ERBB2 (formerly HER2)</c:v>
                </c:pt>
                <c:pt idx="7">
                  <c:v>BRAF</c:v>
                </c:pt>
                <c:pt idx="8">
                  <c:v>PIK3CA</c:v>
                </c:pt>
                <c:pt idx="9">
                  <c:v>MET</c:v>
                </c:pt>
                <c:pt idx="10">
                  <c:v>NRAS</c:v>
                </c:pt>
                <c:pt idx="11">
                  <c:v>MEK1</c:v>
                </c:pt>
              </c:strCache>
            </c:strRef>
          </c:cat>
          <c:val>
            <c:numRef>
              <c:f>Sheet1!$B$2:$B$13</c:f>
              <c:numCache>
                <c:formatCode>General</c:formatCode>
                <c:ptCount val="12"/>
                <c:pt idx="0">
                  <c:v>36</c:v>
                </c:pt>
                <c:pt idx="1">
                  <c:v>25</c:v>
                </c:pt>
                <c:pt idx="2">
                  <c:v>17</c:v>
                </c:pt>
                <c:pt idx="3">
                  <c:v>8</c:v>
                </c:pt>
                <c:pt idx="4">
                  <c:v>4</c:v>
                </c:pt>
                <c:pt idx="5">
                  <c:v>3</c:v>
                </c:pt>
                <c:pt idx="6">
                  <c:v>3</c:v>
                </c:pt>
                <c:pt idx="7">
                  <c:v>2</c:v>
                </c:pt>
                <c:pt idx="8">
                  <c:v>1</c:v>
                </c:pt>
                <c:pt idx="9">
                  <c:v>1</c:v>
                </c:pt>
                <c:pt idx="10">
                  <c:v>1</c:v>
                </c:pt>
                <c:pt idx="11">
                  <c:v>1</c:v>
                </c:pt>
              </c:numCache>
            </c:numRef>
          </c:val>
          <c:extLst>
            <c:ext xmlns:c16="http://schemas.microsoft.com/office/drawing/2014/chart" uri="{C3380CC4-5D6E-409C-BE32-E72D297353CC}">
              <c16:uniqueId val="{00000000-4B9F-CD4C-A99F-BF356BF3BD30}"/>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Entry>
      <c:legendEntry>
        <c:idx val="1"/>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2"/>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3"/>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4"/>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6"/>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7"/>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8"/>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9"/>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10"/>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legendEntry>
        <c:idx val="11"/>
        <c:txPr>
          <a:bodyPr rot="0" spcFirstLastPara="1" vertOverflow="ellipsis" vert="horz" wrap="square" anchor="ctr" anchorCtr="1"/>
          <a:lstStyle/>
          <a:p>
            <a:pPr>
              <a:defRPr sz="1197" b="0" i="1" u="none" strike="noStrike" kern="1200" baseline="0">
                <a:solidFill>
                  <a:schemeClr val="tx1"/>
                </a:solidFill>
                <a:latin typeface="+mn-lt"/>
                <a:ea typeface="+mn-ea"/>
                <a:cs typeface="+mn-cs"/>
              </a:defRPr>
            </a:pPr>
            <a:endParaRPr lang="sv-SE"/>
          </a:p>
        </c:txPr>
      </c:legendEntry>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61A1"/>
                </a:solidFill>
                <a:latin typeface="+mn-lt"/>
                <a:ea typeface="+mn-ea"/>
                <a:cs typeface="+mn-cs"/>
              </a:defRPr>
            </a:pPr>
            <a:r>
              <a:rPr lang="en-GB">
                <a:solidFill>
                  <a:schemeClr val="accent2"/>
                </a:solidFill>
              </a:rPr>
              <a:t>Distribution of </a:t>
            </a:r>
            <a:r>
              <a:rPr lang="en-GB" i="1">
                <a:solidFill>
                  <a:schemeClr val="accent2"/>
                </a:solidFill>
              </a:rPr>
              <a:t>BRAF</a:t>
            </a:r>
            <a:r>
              <a:rPr lang="en-GB">
                <a:solidFill>
                  <a:schemeClr val="accent2"/>
                </a:solidFill>
              </a:rPr>
              <a:t> subtypes in racially different patients with lung adenocarcinoma</a:t>
            </a:r>
          </a:p>
        </c:rich>
      </c:tx>
      <c:layout>
        <c:manualLayout>
          <c:xMode val="edge"/>
          <c:yMode val="edge"/>
          <c:x val="0.1751188104819883"/>
          <c:y val="2.8492757650212384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61A1"/>
              </a:solidFill>
              <a:latin typeface="+mn-lt"/>
              <a:ea typeface="+mn-ea"/>
              <a:cs typeface="+mn-cs"/>
            </a:defRPr>
          </a:pPr>
          <a:endParaRPr lang="sv-SE"/>
        </a:p>
      </c:txPr>
    </c:title>
    <c:autoTitleDeleted val="0"/>
    <c:plotArea>
      <c:layout>
        <c:manualLayout>
          <c:layoutTarget val="inner"/>
          <c:xMode val="edge"/>
          <c:yMode val="edge"/>
          <c:x val="0.1075260213086954"/>
          <c:y val="0.15144090047077713"/>
          <c:w val="0.87495273214177982"/>
          <c:h val="0.6608336575841387"/>
        </c:manualLayout>
      </c:layout>
      <c:barChart>
        <c:barDir val="col"/>
        <c:grouping val="clustered"/>
        <c:varyColors val="0"/>
        <c:ser>
          <c:idx val="0"/>
          <c:order val="0"/>
          <c:tx>
            <c:strRef>
              <c:f>Sheet1!$B$1</c:f>
              <c:strCache>
                <c:ptCount val="1"/>
                <c:pt idx="0">
                  <c:v>V600E</c:v>
                </c:pt>
              </c:strCache>
            </c:strRef>
          </c:tx>
          <c:spPr>
            <a:solidFill>
              <a:schemeClr val="accent1"/>
            </a:solidFill>
            <a:ln>
              <a:noFill/>
            </a:ln>
            <a:effectLst/>
          </c:spPr>
          <c:invertIfNegative val="0"/>
          <c:cat>
            <c:strRef>
              <c:f>Sheet1!$A$2:$A$6</c:f>
              <c:strCache>
                <c:ptCount val="5"/>
                <c:pt idx="0">
                  <c:v>White</c:v>
                </c:pt>
                <c:pt idx="1">
                  <c:v>Asian</c:v>
                </c:pt>
                <c:pt idx="2">
                  <c:v>Black</c:v>
                </c:pt>
                <c:pt idx="3">
                  <c:v>Native American</c:v>
                </c:pt>
                <c:pt idx="4">
                  <c:v>Other*</c:v>
                </c:pt>
              </c:strCache>
            </c:strRef>
          </c:cat>
          <c:val>
            <c:numRef>
              <c:f>Sheet1!$B$2:$B$6</c:f>
              <c:numCache>
                <c:formatCode>General</c:formatCode>
                <c:ptCount val="5"/>
                <c:pt idx="0">
                  <c:v>1.57</c:v>
                </c:pt>
                <c:pt idx="1">
                  <c:v>0.85</c:v>
                </c:pt>
                <c:pt idx="2">
                  <c:v>1.24</c:v>
                </c:pt>
                <c:pt idx="4">
                  <c:v>0.98</c:v>
                </c:pt>
              </c:numCache>
            </c:numRef>
          </c:val>
          <c:extLst>
            <c:ext xmlns:c16="http://schemas.microsoft.com/office/drawing/2014/chart" uri="{C3380CC4-5D6E-409C-BE32-E72D297353CC}">
              <c16:uniqueId val="{00000000-6486-D049-B35C-449AEF31B994}"/>
            </c:ext>
          </c:extLst>
        </c:ser>
        <c:ser>
          <c:idx val="1"/>
          <c:order val="1"/>
          <c:tx>
            <c:strRef>
              <c:f>Sheet1!$C$1</c:f>
              <c:strCache>
                <c:ptCount val="1"/>
                <c:pt idx="0">
                  <c:v>G469A</c:v>
                </c:pt>
              </c:strCache>
            </c:strRef>
          </c:tx>
          <c:spPr>
            <a:solidFill>
              <a:schemeClr val="accent2"/>
            </a:solidFill>
            <a:ln>
              <a:noFill/>
            </a:ln>
            <a:effectLst/>
          </c:spPr>
          <c:invertIfNegative val="0"/>
          <c:cat>
            <c:strRef>
              <c:f>Sheet1!$A$2:$A$6</c:f>
              <c:strCache>
                <c:ptCount val="5"/>
                <c:pt idx="0">
                  <c:v>White</c:v>
                </c:pt>
                <c:pt idx="1">
                  <c:v>Asian</c:v>
                </c:pt>
                <c:pt idx="2">
                  <c:v>Black</c:v>
                </c:pt>
                <c:pt idx="3">
                  <c:v>Native American</c:v>
                </c:pt>
                <c:pt idx="4">
                  <c:v>Other*</c:v>
                </c:pt>
              </c:strCache>
            </c:strRef>
          </c:cat>
          <c:val>
            <c:numRef>
              <c:f>Sheet1!$C$2:$C$6</c:f>
              <c:numCache>
                <c:formatCode>General</c:formatCode>
                <c:ptCount val="5"/>
                <c:pt idx="0">
                  <c:v>0.46</c:v>
                </c:pt>
                <c:pt idx="1">
                  <c:v>0.39</c:v>
                </c:pt>
                <c:pt idx="2">
                  <c:v>0.34</c:v>
                </c:pt>
              </c:numCache>
            </c:numRef>
          </c:val>
          <c:extLst>
            <c:ext xmlns:c16="http://schemas.microsoft.com/office/drawing/2014/chart" uri="{C3380CC4-5D6E-409C-BE32-E72D297353CC}">
              <c16:uniqueId val="{00000001-6486-D049-B35C-449AEF31B994}"/>
            </c:ext>
          </c:extLst>
        </c:ser>
        <c:ser>
          <c:idx val="2"/>
          <c:order val="2"/>
          <c:tx>
            <c:strRef>
              <c:f>Sheet1!$D$1</c:f>
              <c:strCache>
                <c:ptCount val="1"/>
                <c:pt idx="0">
                  <c:v>D594G</c:v>
                </c:pt>
              </c:strCache>
            </c:strRef>
          </c:tx>
          <c:spPr>
            <a:solidFill>
              <a:schemeClr val="accent3"/>
            </a:solidFill>
            <a:ln>
              <a:noFill/>
            </a:ln>
            <a:effectLst/>
          </c:spPr>
          <c:invertIfNegative val="0"/>
          <c:cat>
            <c:strRef>
              <c:f>Sheet1!$A$2:$A$6</c:f>
              <c:strCache>
                <c:ptCount val="5"/>
                <c:pt idx="0">
                  <c:v>White</c:v>
                </c:pt>
                <c:pt idx="1">
                  <c:v>Asian</c:v>
                </c:pt>
                <c:pt idx="2">
                  <c:v>Black</c:v>
                </c:pt>
                <c:pt idx="3">
                  <c:v>Native American</c:v>
                </c:pt>
                <c:pt idx="4">
                  <c:v>Other*</c:v>
                </c:pt>
              </c:strCache>
            </c:strRef>
          </c:cat>
          <c:val>
            <c:numRef>
              <c:f>Sheet1!$D$2:$D$6</c:f>
              <c:numCache>
                <c:formatCode>General</c:formatCode>
                <c:ptCount val="5"/>
                <c:pt idx="0">
                  <c:v>0.1</c:v>
                </c:pt>
                <c:pt idx="2">
                  <c:v>0.34</c:v>
                </c:pt>
              </c:numCache>
            </c:numRef>
          </c:val>
          <c:extLst>
            <c:ext xmlns:c16="http://schemas.microsoft.com/office/drawing/2014/chart" uri="{C3380CC4-5D6E-409C-BE32-E72D297353CC}">
              <c16:uniqueId val="{00000002-6486-D049-B35C-449AEF31B994}"/>
            </c:ext>
          </c:extLst>
        </c:ser>
        <c:dLbls>
          <c:showLegendKey val="0"/>
          <c:showVal val="0"/>
          <c:showCatName val="0"/>
          <c:showSerName val="0"/>
          <c:showPercent val="0"/>
          <c:showBubbleSize val="0"/>
        </c:dLbls>
        <c:gapWidth val="75"/>
        <c:axId val="2093154336"/>
        <c:axId val="1849852064"/>
      </c:barChart>
      <c:catAx>
        <c:axId val="2093154336"/>
        <c:scaling>
          <c:orientation val="minMax"/>
        </c:scaling>
        <c:delete val="0"/>
        <c:axPos val="b"/>
        <c:numFmt formatCode="General" sourceLinked="1"/>
        <c:majorTickMark val="out"/>
        <c:minorTickMark val="none"/>
        <c:tickLblPos val="nextTo"/>
        <c:spPr>
          <a:noFill/>
          <a:ln w="9525" cap="flat" cmpd="sng" algn="ctr">
            <a:solidFill>
              <a:srgbClr val="414141"/>
            </a:solidFill>
            <a:round/>
          </a:ln>
          <a:effectLst/>
        </c:spPr>
        <c:txPr>
          <a:bodyPr rot="-60000000" spcFirstLastPara="1" vertOverflow="ellipsis" vert="horz" wrap="square" anchor="ctr" anchorCtr="1"/>
          <a:lstStyle/>
          <a:p>
            <a:pPr>
              <a:defRPr sz="1400" b="0" i="0" u="none" strike="noStrike" kern="1200" baseline="0">
                <a:solidFill>
                  <a:srgbClr val="414141"/>
                </a:solidFill>
                <a:latin typeface="+mn-lt"/>
                <a:ea typeface="+mn-ea"/>
                <a:cs typeface="+mn-cs"/>
              </a:defRPr>
            </a:pPr>
            <a:endParaRPr lang="sv-SE"/>
          </a:p>
        </c:txPr>
        <c:crossAx val="1849852064"/>
        <c:crosses val="autoZero"/>
        <c:auto val="1"/>
        <c:lblAlgn val="ctr"/>
        <c:lblOffset val="100"/>
        <c:noMultiLvlLbl val="0"/>
      </c:catAx>
      <c:valAx>
        <c:axId val="1849852064"/>
        <c:scaling>
          <c:orientation val="minMax"/>
          <c:max val="2"/>
        </c:scaling>
        <c:delete val="0"/>
        <c:axPos val="l"/>
        <c:majorGridlines>
          <c:spPr>
            <a:ln w="9525" cap="flat" cmpd="sng" algn="ctr">
              <a:solidFill>
                <a:srgbClr val="DDE6E9"/>
              </a:solidFill>
              <a:round/>
            </a:ln>
            <a:effectLst/>
          </c:spPr>
        </c:majorGridlines>
        <c:title>
          <c:tx>
            <c:rich>
              <a:bodyPr rot="-5400000" spcFirstLastPara="1" vertOverflow="ellipsis" vert="horz" wrap="square" anchor="ctr" anchorCtr="1"/>
              <a:lstStyle/>
              <a:p>
                <a:pPr>
                  <a:defRPr sz="1400" b="0" i="0" u="none" strike="noStrike" kern="1200" baseline="0">
                    <a:solidFill>
                      <a:srgbClr val="414141"/>
                    </a:solidFill>
                    <a:latin typeface="+mn-lt"/>
                    <a:ea typeface="+mn-ea"/>
                    <a:cs typeface="+mn-cs"/>
                  </a:defRPr>
                </a:pPr>
                <a:r>
                  <a:rPr lang="en-GB" sz="1400" b="0">
                    <a:solidFill>
                      <a:srgbClr val="414141"/>
                    </a:solidFill>
                  </a:rPr>
                  <a:t>Patients,</a:t>
                </a:r>
                <a:r>
                  <a:rPr lang="en-GB" sz="1400" b="0" baseline="0">
                    <a:solidFill>
                      <a:srgbClr val="414141"/>
                    </a:solidFill>
                  </a:rPr>
                  <a:t> %</a:t>
                </a:r>
                <a:endParaRPr lang="en-GB" sz="1400" b="0">
                  <a:solidFill>
                    <a:srgbClr val="414141"/>
                  </a:solidFill>
                </a:endParaRPr>
              </a:p>
            </c:rich>
          </c:tx>
          <c:layout>
            <c:manualLayout>
              <c:xMode val="edge"/>
              <c:yMode val="edge"/>
              <c:x val="2.4422251728912856E-2"/>
              <c:y val="0.3758303434571034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414141"/>
                  </a:solidFill>
                  <a:latin typeface="+mn-lt"/>
                  <a:ea typeface="+mn-ea"/>
                  <a:cs typeface="+mn-cs"/>
                </a:defRPr>
              </a:pPr>
              <a:endParaRPr lang="en-GB"/>
            </a:p>
          </c:txPr>
        </c:title>
        <c:numFmt formatCode="General" sourceLinked="1"/>
        <c:majorTickMark val="cross"/>
        <c:minorTickMark val="none"/>
        <c:tickLblPos val="nextTo"/>
        <c:spPr>
          <a:noFill/>
          <a:ln>
            <a:solidFill>
              <a:srgbClr val="414141"/>
            </a:solidFill>
          </a:ln>
          <a:effectLst/>
        </c:spPr>
        <c:txPr>
          <a:bodyPr rot="-60000000" spcFirstLastPara="1" vertOverflow="ellipsis" vert="horz" wrap="square" anchor="ctr" anchorCtr="1"/>
          <a:lstStyle/>
          <a:p>
            <a:pPr>
              <a:defRPr sz="1400" b="0" i="0" u="none" strike="noStrike" kern="1200" baseline="0">
                <a:solidFill>
                  <a:srgbClr val="414141"/>
                </a:solidFill>
                <a:latin typeface="+mn-lt"/>
                <a:ea typeface="+mn-ea"/>
                <a:cs typeface="+mn-cs"/>
              </a:defRPr>
            </a:pPr>
            <a:endParaRPr lang="sv-SE"/>
          </a:p>
        </c:txPr>
        <c:crossAx val="2093154336"/>
        <c:crosses val="autoZero"/>
        <c:crossBetween val="between"/>
        <c:majorUnit val="1"/>
      </c:valAx>
      <c:spPr>
        <a:noFill/>
        <a:ln>
          <a:noFill/>
        </a:ln>
        <a:effectLst/>
      </c:spPr>
    </c:plotArea>
    <c:legend>
      <c:legendPos val="b"/>
      <c:layout>
        <c:manualLayout>
          <c:xMode val="edge"/>
          <c:yMode val="edge"/>
          <c:x val="0.35995718478207134"/>
          <c:y val="0.89729183721384898"/>
          <c:w val="0.28008563043585732"/>
          <c:h val="5.166125634156289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1414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6618739762117744"/>
          <c:y val="8.308330925658082E-2"/>
          <c:w val="0.45837188050259131"/>
          <c:h val="0.73366524752310713"/>
        </c:manualLayout>
      </c:layout>
      <c:doughnutChart>
        <c:varyColors val="1"/>
        <c:ser>
          <c:idx val="0"/>
          <c:order val="0"/>
          <c:tx>
            <c:strRef>
              <c:f>Feuil1!$B$1</c:f>
              <c:strCache>
                <c:ptCount val="1"/>
                <c:pt idx="0">
                  <c:v>Column1</c:v>
                </c:pt>
              </c:strCache>
            </c:strRef>
          </c:tx>
          <c:dPt>
            <c:idx val="0"/>
            <c:bubble3D val="0"/>
            <c:explosion val="11"/>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9E-433E-B1E2-7D95F7108322}"/>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9E-433E-B1E2-7D95F710832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V600</c:v>
                </c:pt>
                <c:pt idx="1">
                  <c:v>Non-V600</c:v>
                </c:pt>
              </c:strCache>
            </c:strRef>
          </c:cat>
          <c:val>
            <c:numRef>
              <c:f>Feuil1!$B$2:$B$3</c:f>
              <c:numCache>
                <c:formatCode>0%</c:formatCode>
                <c:ptCount val="2"/>
                <c:pt idx="0">
                  <c:v>0.45</c:v>
                </c:pt>
                <c:pt idx="1">
                  <c:v>0.55000000000000004</c:v>
                </c:pt>
              </c:numCache>
            </c:numRef>
          </c:val>
          <c:extLst>
            <c:ext xmlns:c16="http://schemas.microsoft.com/office/drawing/2014/chart" uri="{C3380CC4-5D6E-409C-BE32-E72D297353CC}">
              <c16:uniqueId val="{00000006-2F9E-433E-B1E2-7D95F710832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51674994688358"/>
          <c:y val="7.9251242637397121E-2"/>
          <c:w val="0.43404198217525231"/>
          <c:h val="0.73555562487846216"/>
        </c:manualLayout>
      </c:layout>
      <c:doughnutChart>
        <c:varyColors val="1"/>
        <c:ser>
          <c:idx val="0"/>
          <c:order val="0"/>
          <c:tx>
            <c:strRef>
              <c:f>Feuil1!$B$1</c:f>
              <c:strCache>
                <c:ptCount val="1"/>
                <c:pt idx="0">
                  <c:v>Colonne1</c:v>
                </c:pt>
              </c:strCache>
            </c:strRef>
          </c:tx>
          <c:dPt>
            <c:idx val="0"/>
            <c:bubble3D val="0"/>
            <c:explosion val="1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B29-46CA-A908-93122D928853}"/>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B29-46CA-A908-93122D928853}"/>
              </c:ext>
            </c:extLst>
          </c:dPt>
          <c:dPt>
            <c:idx val="2"/>
            <c:bubble3D val="0"/>
            <c:spPr>
              <a:solidFill>
                <a:srgbClr val="D5D5D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B29-46CA-A908-93122D92885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V600</c:v>
                </c:pt>
                <c:pt idx="1">
                  <c:v>Non-V600</c:v>
                </c:pt>
                <c:pt idx="2">
                  <c:v>Other†*</c:v>
                </c:pt>
              </c:strCache>
            </c:strRef>
          </c:cat>
          <c:val>
            <c:numRef>
              <c:f>Feuil1!$B$2:$B$4</c:f>
              <c:numCache>
                <c:formatCode>0%</c:formatCode>
                <c:ptCount val="3"/>
                <c:pt idx="0">
                  <c:v>0.31</c:v>
                </c:pt>
                <c:pt idx="1">
                  <c:v>0.34</c:v>
                </c:pt>
                <c:pt idx="2">
                  <c:v>0.35</c:v>
                </c:pt>
              </c:numCache>
            </c:numRef>
          </c:val>
          <c:extLst>
            <c:ext xmlns:c16="http://schemas.microsoft.com/office/drawing/2014/chart" uri="{C3380CC4-5D6E-409C-BE32-E72D297353CC}">
              <c16:uniqueId val="{00000008-6B29-46CA-A908-93122D92885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32363662875475"/>
          <c:y val="2.5386524031679032E-2"/>
          <c:w val="0.83321340040828229"/>
          <c:h val="0.76159811308455527"/>
        </c:manualLayout>
      </c:layout>
      <c:barChart>
        <c:barDir val="col"/>
        <c:grouping val="clustered"/>
        <c:varyColors val="0"/>
        <c:ser>
          <c:idx val="0"/>
          <c:order val="0"/>
          <c:tx>
            <c:strRef>
              <c:f>Sheet1!$B$1</c:f>
              <c:strCache>
                <c:ptCount val="1"/>
                <c:pt idx="0">
                  <c:v>Ever-smoker</c:v>
                </c:pt>
              </c:strCache>
            </c:strRef>
          </c:tx>
          <c:spPr>
            <a:solidFill>
              <a:srgbClr val="76BC1E"/>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Class I (n=107)</c:v>
                </c:pt>
                <c:pt idx="1">
                  <c:v>Class II (n=75)</c:v>
                </c:pt>
                <c:pt idx="2">
                  <c:v>Class III (n=54)</c:v>
                </c:pt>
              </c:strCache>
            </c:strRef>
          </c:cat>
          <c:val>
            <c:numRef>
              <c:f>Sheet1!$B$2:$B$4</c:f>
              <c:numCache>
                <c:formatCode>General</c:formatCode>
                <c:ptCount val="3"/>
                <c:pt idx="0">
                  <c:v>78</c:v>
                </c:pt>
                <c:pt idx="1">
                  <c:v>96</c:v>
                </c:pt>
                <c:pt idx="2">
                  <c:v>94</c:v>
                </c:pt>
              </c:numCache>
            </c:numRef>
          </c:val>
          <c:extLst>
            <c:ext xmlns:c16="http://schemas.microsoft.com/office/drawing/2014/chart" uri="{C3380CC4-5D6E-409C-BE32-E72D297353CC}">
              <c16:uniqueId val="{00000000-DC0C-6547-BF10-90D8B8173EAC}"/>
            </c:ext>
          </c:extLst>
        </c:ser>
        <c:ser>
          <c:idx val="1"/>
          <c:order val="1"/>
          <c:tx>
            <c:strRef>
              <c:f>Sheet1!$C$1</c:f>
              <c:strCache>
                <c:ptCount val="1"/>
                <c:pt idx="0">
                  <c:v>Never-smoker</c:v>
                </c:pt>
              </c:strCache>
            </c:strRef>
          </c:tx>
          <c:spPr>
            <a:solidFill>
              <a:srgbClr val="0061A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Class I (n=107)</c:v>
                </c:pt>
                <c:pt idx="1">
                  <c:v>Class II (n=75)</c:v>
                </c:pt>
                <c:pt idx="2">
                  <c:v>Class III (n=54)</c:v>
                </c:pt>
              </c:strCache>
            </c:strRef>
          </c:cat>
          <c:val>
            <c:numRef>
              <c:f>Sheet1!$C$2:$C$4</c:f>
              <c:numCache>
                <c:formatCode>General</c:formatCode>
                <c:ptCount val="3"/>
                <c:pt idx="0">
                  <c:v>22</c:v>
                </c:pt>
                <c:pt idx="1">
                  <c:v>3</c:v>
                </c:pt>
                <c:pt idx="2">
                  <c:v>6</c:v>
                </c:pt>
              </c:numCache>
            </c:numRef>
          </c:val>
          <c:extLst>
            <c:ext xmlns:c16="http://schemas.microsoft.com/office/drawing/2014/chart" uri="{C3380CC4-5D6E-409C-BE32-E72D297353CC}">
              <c16:uniqueId val="{00000001-DC0C-6547-BF10-90D8B8173EAC}"/>
            </c:ext>
          </c:extLst>
        </c:ser>
        <c:dLbls>
          <c:dLblPos val="outEnd"/>
          <c:showLegendKey val="0"/>
          <c:showVal val="1"/>
          <c:showCatName val="0"/>
          <c:showSerName val="0"/>
          <c:showPercent val="0"/>
          <c:showBubbleSize val="0"/>
        </c:dLbls>
        <c:gapWidth val="174"/>
        <c:axId val="97480544"/>
        <c:axId val="523325072"/>
      </c:barChart>
      <c:catAx>
        <c:axId val="97480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sv-SE"/>
          </a:p>
        </c:txPr>
        <c:crossAx val="523325072"/>
        <c:crosses val="autoZero"/>
        <c:auto val="1"/>
        <c:lblAlgn val="ctr"/>
        <c:lblOffset val="100"/>
        <c:noMultiLvlLbl val="0"/>
      </c:catAx>
      <c:valAx>
        <c:axId val="523325072"/>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Proportion</a:t>
                </a:r>
                <a:r>
                  <a:rPr lang="en-US" baseline="0"/>
                  <a:t> of patients</a:t>
                </a:r>
                <a:endParaRPr 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748054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37-304D-BF4F-AB5607389B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37-304D-BF4F-AB5607389B24}"/>
              </c:ext>
            </c:extLst>
          </c:dPt>
          <c:dPt>
            <c:idx val="2"/>
            <c:bubble3D val="0"/>
            <c:spPr>
              <a:solidFill>
                <a:srgbClr val="96C120">
                  <a:lumMod val="75000"/>
                </a:srgbClr>
              </a:solidFill>
              <a:ln w="19050">
                <a:solidFill>
                  <a:schemeClr val="lt1"/>
                </a:solidFill>
              </a:ln>
              <a:effectLst/>
            </c:spPr>
            <c:extLst>
              <c:ext xmlns:c16="http://schemas.microsoft.com/office/drawing/2014/chart" uri="{C3380CC4-5D6E-409C-BE32-E72D297353CC}">
                <c16:uniqueId val="{00000005-3437-304D-BF4F-AB5607389B24}"/>
              </c:ext>
            </c:extLst>
          </c:dPt>
          <c:dLbls>
            <c:dLbl>
              <c:idx val="0"/>
              <c:layout>
                <c:manualLayout>
                  <c:x val="5.3449643454485857E-2"/>
                  <c:y val="-3.4583937531060885E-2"/>
                </c:manualLayout>
              </c:layout>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197" b="1"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8920629136220093"/>
                      <c:h val="0.29481104779799711"/>
                    </c:manualLayout>
                  </c15:layout>
                </c:ext>
                <c:ext xmlns:c16="http://schemas.microsoft.com/office/drawing/2014/chart" uri="{C3380CC4-5D6E-409C-BE32-E72D297353CC}">
                  <c16:uniqueId val="{00000001-3437-304D-BF4F-AB5607389B24}"/>
                </c:ext>
              </c:extLst>
            </c:dLbl>
            <c:dLbl>
              <c:idx val="1"/>
              <c:layout>
                <c:manualLayout>
                  <c:x val="0.10513958303831628"/>
                  <c:y val="-3.0260945339678262E-2"/>
                </c:manualLayout>
              </c:layout>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197" b="1"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304155456022752"/>
                      <c:h val="0.21699718835311022"/>
                    </c:manualLayout>
                  </c15:layout>
                </c:ext>
                <c:ext xmlns:c16="http://schemas.microsoft.com/office/drawing/2014/chart" uri="{C3380CC4-5D6E-409C-BE32-E72D297353CC}">
                  <c16:uniqueId val="{00000003-3437-304D-BF4F-AB5607389B24}"/>
                </c:ext>
              </c:extLst>
            </c:dLbl>
            <c:dLbl>
              <c:idx val="2"/>
              <c:layout>
                <c:manualLayout>
                  <c:x val="4.0873380542646352E-2"/>
                  <c:y val="-1.2968806377604858E-2"/>
                </c:manualLayout>
              </c:layout>
              <c:numFmt formatCode="#,##0&quot;%&quot;" sourceLinked="0"/>
              <c:spPr>
                <a:noFill/>
                <a:ln>
                  <a:noFill/>
                </a:ln>
                <a:effectLst/>
              </c:spPr>
              <c:txPr>
                <a:bodyPr rot="0" spcFirstLastPara="1" vertOverflow="ellipsis" vert="horz" wrap="square" lIns="38100" tIns="19050" rIns="38100" bIns="19050" anchor="ctr" anchorCtr="0">
                  <a:noAutofit/>
                </a:bodyPr>
                <a:lstStyle/>
                <a:p>
                  <a:pPr algn="l">
                    <a:defRPr sz="1197" b="1"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698652940250281"/>
                      <c:h val="0.30778002437214491"/>
                    </c:manualLayout>
                  </c15:layout>
                </c:ext>
                <c:ext xmlns:c16="http://schemas.microsoft.com/office/drawing/2014/chart" uri="{C3380CC4-5D6E-409C-BE32-E72D297353CC}">
                  <c16:uniqueId val="{00000005-3437-304D-BF4F-AB5607389B24}"/>
                </c:ext>
              </c:extLst>
            </c:dLbl>
            <c:numFmt formatCode="#,##0&quot;%&quot;" sourceLinked="0"/>
            <c:spPr>
              <a:noFill/>
              <a:ln>
                <a:noFill/>
              </a:ln>
              <a:effectLst/>
            </c:spPr>
            <c:txPr>
              <a:bodyPr rot="0" spcFirstLastPara="1" vertOverflow="ellipsis" vert="horz" wrap="square" lIns="38100" tIns="19050" rIns="38100" bIns="19050" anchor="ctr" anchorCtr="0">
                <a:spAutoFit/>
              </a:bodyPr>
              <a:lstStyle/>
              <a:p>
                <a:pPr algn="l">
                  <a:defRPr sz="1197"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Never-smoker</c:v>
                </c:pt>
                <c:pt idx="1">
                  <c:v>Former smoker</c:v>
                </c:pt>
                <c:pt idx="2">
                  <c:v>Current smoker</c:v>
                </c:pt>
              </c:strCache>
            </c:strRef>
          </c:cat>
          <c:val>
            <c:numRef>
              <c:f>Sheet1!$B$2:$B$4</c:f>
              <c:numCache>
                <c:formatCode>General</c:formatCode>
                <c:ptCount val="3"/>
                <c:pt idx="0">
                  <c:v>25</c:v>
                </c:pt>
                <c:pt idx="1">
                  <c:v>38</c:v>
                </c:pt>
                <c:pt idx="2">
                  <c:v>37</c:v>
                </c:pt>
              </c:numCache>
            </c:numRef>
          </c:val>
          <c:extLst>
            <c:ext xmlns:c16="http://schemas.microsoft.com/office/drawing/2014/chart" uri="{C3380CC4-5D6E-409C-BE32-E72D297353CC}">
              <c16:uniqueId val="{00000006-3437-304D-BF4F-AB5607389B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59FE25-26BC-4663-ADE6-7095C87C1F3F}" type="datetimeFigureOut">
              <a:rPr lang="fr-FR" smtClean="0"/>
              <a:t>09/01/2025</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EE0A8634-5E02-40E8-B674-51C0F9F377CF}" type="slidenum">
              <a:rPr lang="fr-FR" smtClean="0"/>
              <a:t>‹#›</a:t>
            </a:fld>
            <a:endParaRPr lang="fr-FR"/>
          </a:p>
        </p:txBody>
      </p:sp>
    </p:spTree>
    <p:extLst>
      <p:ext uri="{BB962C8B-B14F-4D97-AF65-F5344CB8AC3E}">
        <p14:creationId xmlns:p14="http://schemas.microsoft.com/office/powerpoint/2010/main" val="214596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1</a:t>
            </a:fld>
            <a:endParaRPr lang="fr-FR"/>
          </a:p>
        </p:txBody>
      </p:sp>
    </p:spTree>
    <p:extLst>
      <p:ext uri="{BB962C8B-B14F-4D97-AF65-F5344CB8AC3E}">
        <p14:creationId xmlns:p14="http://schemas.microsoft.com/office/powerpoint/2010/main" val="202718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A8634-5E02-40E8-B674-51C0F9F377CF}" type="slidenum">
              <a:rPr lang="fr-FR" smtClean="0"/>
              <a:t>13</a:t>
            </a:fld>
            <a:endParaRPr lang="fr-FR"/>
          </a:p>
        </p:txBody>
      </p:sp>
    </p:spTree>
    <p:extLst>
      <p:ext uri="{BB962C8B-B14F-4D97-AF65-F5344CB8AC3E}">
        <p14:creationId xmlns:p14="http://schemas.microsoft.com/office/powerpoint/2010/main" val="251253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A8634-5E02-40E8-B674-51C0F9F377CF}" type="slidenum">
              <a:rPr lang="fr-FR" smtClean="0"/>
              <a:t>15</a:t>
            </a:fld>
            <a:endParaRPr lang="fr-FR"/>
          </a:p>
        </p:txBody>
      </p:sp>
    </p:spTree>
    <p:extLst>
      <p:ext uri="{BB962C8B-B14F-4D97-AF65-F5344CB8AC3E}">
        <p14:creationId xmlns:p14="http://schemas.microsoft.com/office/powerpoint/2010/main" val="197176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E0A8634-5E02-40E8-B674-51C0F9F377CF}" type="slidenum">
              <a:rPr lang="fr-FR" smtClean="0"/>
              <a:t>16</a:t>
            </a:fld>
            <a:endParaRPr lang="fr-FR"/>
          </a:p>
        </p:txBody>
      </p:sp>
    </p:spTree>
    <p:extLst>
      <p:ext uri="{BB962C8B-B14F-4D97-AF65-F5344CB8AC3E}">
        <p14:creationId xmlns:p14="http://schemas.microsoft.com/office/powerpoint/2010/main" val="339307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A8634-5E02-40E8-B674-51C0F9F377C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98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18</a:t>
            </a:fld>
            <a:endParaRPr lang="fr-FR"/>
          </a:p>
        </p:txBody>
      </p:sp>
    </p:spTree>
    <p:extLst>
      <p:ext uri="{BB962C8B-B14F-4D97-AF65-F5344CB8AC3E}">
        <p14:creationId xmlns:p14="http://schemas.microsoft.com/office/powerpoint/2010/main" val="281737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a:effectLst/>
                <a:ea typeface="Calibri" panose="020F0502020204030204" pitchFamily="34" charset="0"/>
              </a:rPr>
              <a:t>BRAF</a:t>
            </a:r>
            <a:r>
              <a:rPr lang="en-GB" sz="1200">
                <a:effectLst/>
                <a:ea typeface="Calibri" panose="020F0502020204030204" pitchFamily="34" charset="0"/>
              </a:rPr>
              <a:t> G466V, G to V substitution missense mutation of the </a:t>
            </a:r>
            <a:r>
              <a:rPr lang="en-GB" sz="1200" i="1">
                <a:effectLst/>
                <a:ea typeface="Calibri" panose="020F0502020204030204" pitchFamily="34" charset="0"/>
              </a:rPr>
              <a:t>BRAF</a:t>
            </a:r>
            <a:r>
              <a:rPr lang="en-GB" sz="1200">
                <a:effectLst/>
                <a:ea typeface="Calibri" panose="020F0502020204030204" pitchFamily="34" charset="0"/>
              </a:rPr>
              <a:t> gene at </a:t>
            </a:r>
            <a:r>
              <a:rPr lang="en-GB">
                <a:ea typeface="Calibri" panose="020F0502020204030204" pitchFamily="34" charset="0"/>
              </a:rPr>
              <a:t>position 466</a:t>
            </a:r>
            <a:r>
              <a:rPr lang="en-GB" sz="1200">
                <a:effectLst/>
                <a:ea typeface="Calibri" panose="020F0502020204030204" pitchFamily="34" charset="0"/>
              </a:rPr>
              <a:t>;</a:t>
            </a:r>
          </a:p>
          <a:p>
            <a:r>
              <a:rPr lang="en-GB" sz="1200" i="1" err="1">
                <a:effectLst/>
                <a:ea typeface="Calibri" panose="020F0502020204030204" pitchFamily="34" charset="0"/>
              </a:rPr>
              <a:t>cMET</a:t>
            </a:r>
            <a:r>
              <a:rPr lang="en-GB" sz="1200">
                <a:effectLst/>
                <a:ea typeface="Calibri" panose="020F0502020204030204" pitchFamily="34" charset="0"/>
              </a:rPr>
              <a:t> ex 14 skipping, </a:t>
            </a:r>
            <a:r>
              <a:rPr lang="en-GB" sz="1200" i="1" err="1">
                <a:effectLst/>
                <a:ea typeface="Calibri" panose="020F0502020204030204" pitchFamily="34" charset="0"/>
              </a:rPr>
              <a:t>cMET</a:t>
            </a:r>
            <a:r>
              <a:rPr lang="en-GB" sz="1200">
                <a:effectLst/>
                <a:ea typeface="Calibri" panose="020F0502020204030204" pitchFamily="34" charset="0"/>
              </a:rPr>
              <a:t> mutations leading to the skipping of exon 14; </a:t>
            </a:r>
          </a:p>
          <a:p>
            <a:r>
              <a:rPr lang="en-GB" sz="1200" i="1">
                <a:effectLst/>
                <a:ea typeface="Calibri" panose="020F0502020204030204" pitchFamily="34" charset="0"/>
              </a:rPr>
              <a:t>IDH1</a:t>
            </a:r>
            <a:r>
              <a:rPr lang="en-GB" sz="1200">
                <a:effectLst/>
                <a:ea typeface="Calibri" panose="020F0502020204030204" pitchFamily="34" charset="0"/>
              </a:rPr>
              <a:t> R132C, R to C substitution missense mutation of the </a:t>
            </a:r>
            <a:r>
              <a:rPr lang="en-GB" sz="1200" i="1">
                <a:effectLst/>
                <a:ea typeface="Calibri" panose="020F0502020204030204" pitchFamily="34" charset="0"/>
              </a:rPr>
              <a:t>IDH1</a:t>
            </a:r>
            <a:r>
              <a:rPr lang="en-GB" sz="1200">
                <a:effectLst/>
                <a:ea typeface="Calibri" panose="020F0502020204030204" pitchFamily="34" charset="0"/>
              </a:rPr>
              <a:t> gene at position 132; </a:t>
            </a:r>
          </a:p>
          <a:p>
            <a:r>
              <a:rPr lang="en-GB" sz="1200" i="1">
                <a:effectLst/>
                <a:ea typeface="Calibri" panose="020F0502020204030204" pitchFamily="34" charset="0"/>
              </a:rPr>
              <a:t>IDH1</a:t>
            </a:r>
            <a:r>
              <a:rPr lang="en-GB" sz="1200">
                <a:effectLst/>
                <a:ea typeface="Calibri" panose="020F0502020204030204" pitchFamily="34" charset="0"/>
              </a:rPr>
              <a:t> R132L, R to L substitution missense mutation of the </a:t>
            </a:r>
            <a:r>
              <a:rPr lang="en-GB" sz="1200" i="1">
                <a:effectLst/>
                <a:ea typeface="Calibri" panose="020F0502020204030204" pitchFamily="34" charset="0"/>
              </a:rPr>
              <a:t>IDH1</a:t>
            </a:r>
            <a:r>
              <a:rPr lang="en-GB" sz="1200">
                <a:effectLst/>
                <a:ea typeface="Calibri" panose="020F0502020204030204" pitchFamily="34" charset="0"/>
              </a:rPr>
              <a:t> gene at position 132; </a:t>
            </a:r>
          </a:p>
          <a:p>
            <a:r>
              <a:rPr lang="en-GB" sz="1200" i="1">
                <a:effectLst/>
                <a:ea typeface="Calibri" panose="020F0502020204030204" pitchFamily="34" charset="0"/>
              </a:rPr>
              <a:t>KRAS</a:t>
            </a:r>
            <a:r>
              <a:rPr lang="en-GB" sz="1200">
                <a:effectLst/>
                <a:ea typeface="Calibri" panose="020F0502020204030204" pitchFamily="34" charset="0"/>
              </a:rPr>
              <a:t> G13C, G to C substitution missense mutation of the </a:t>
            </a:r>
            <a:r>
              <a:rPr lang="en-GB" sz="1200" i="1">
                <a:effectLst/>
                <a:ea typeface="Calibri" panose="020F0502020204030204" pitchFamily="34" charset="0"/>
              </a:rPr>
              <a:t>KRAS</a:t>
            </a:r>
            <a:r>
              <a:rPr lang="en-GB" sz="1200">
                <a:effectLst/>
                <a:ea typeface="Calibri" panose="020F0502020204030204" pitchFamily="34" charset="0"/>
              </a:rPr>
              <a:t> gene at position 13; </a:t>
            </a:r>
          </a:p>
          <a:p>
            <a:r>
              <a:rPr lang="en-GB" sz="1200" i="1">
                <a:effectLst/>
                <a:ea typeface="Calibri" panose="020F0502020204030204" pitchFamily="34" charset="0"/>
              </a:rPr>
              <a:t>mTOR</a:t>
            </a:r>
            <a:r>
              <a:rPr lang="en-GB" sz="1200">
                <a:effectLst/>
                <a:ea typeface="Calibri" panose="020F0502020204030204" pitchFamily="34" charset="0"/>
              </a:rPr>
              <a:t> T1977K, T to K substitution missense mutation of the </a:t>
            </a:r>
            <a:r>
              <a:rPr lang="en-GB" sz="1200" i="1">
                <a:effectLst/>
                <a:ea typeface="Calibri" panose="020F0502020204030204" pitchFamily="34" charset="0"/>
              </a:rPr>
              <a:t>mTOR</a:t>
            </a:r>
            <a:r>
              <a:rPr lang="en-GB" sz="1200">
                <a:effectLst/>
                <a:ea typeface="Calibri" panose="020F0502020204030204" pitchFamily="34" charset="0"/>
              </a:rPr>
              <a:t> gene at position 1977; </a:t>
            </a:r>
          </a:p>
          <a:p>
            <a:r>
              <a:rPr lang="en-GB" sz="1200" i="1">
                <a:effectLst/>
                <a:ea typeface="Calibri" panose="020F0502020204030204" pitchFamily="34" charset="0"/>
              </a:rPr>
              <a:t>PIK3CA</a:t>
            </a:r>
            <a:r>
              <a:rPr lang="en-GB" sz="1200">
                <a:effectLst/>
                <a:ea typeface="Calibri" panose="020F0502020204030204" pitchFamily="34" charset="0"/>
              </a:rPr>
              <a:t> E542K, E to K substitution missense mutation of the </a:t>
            </a:r>
            <a:r>
              <a:rPr lang="en-GB" sz="1200" i="1">
                <a:effectLst/>
                <a:ea typeface="Calibri" panose="020F0502020204030204" pitchFamily="34" charset="0"/>
              </a:rPr>
              <a:t>PIK3CA</a:t>
            </a:r>
            <a:r>
              <a:rPr lang="en-GB" sz="1200">
                <a:effectLst/>
                <a:ea typeface="Calibri" panose="020F0502020204030204" pitchFamily="34" charset="0"/>
              </a:rPr>
              <a:t> gene at position 542; </a:t>
            </a:r>
          </a:p>
          <a:p>
            <a:r>
              <a:rPr lang="en-GB" sz="1200" i="1">
                <a:effectLst/>
                <a:ea typeface="Calibri" panose="020F0502020204030204" pitchFamily="34" charset="0"/>
              </a:rPr>
              <a:t>PIK3CA</a:t>
            </a:r>
            <a:r>
              <a:rPr lang="en-GB" sz="1200">
                <a:effectLst/>
                <a:ea typeface="Calibri" panose="020F0502020204030204" pitchFamily="34" charset="0"/>
              </a:rPr>
              <a:t> E545K, E to K substitution missense mutation of the </a:t>
            </a:r>
            <a:r>
              <a:rPr lang="en-GB" sz="1200" i="1">
                <a:effectLst/>
                <a:ea typeface="Calibri" panose="020F0502020204030204" pitchFamily="34" charset="0"/>
              </a:rPr>
              <a:t>PIK3CA</a:t>
            </a:r>
            <a:r>
              <a:rPr lang="en-GB" sz="1200">
                <a:effectLst/>
                <a:ea typeface="Calibri" panose="020F0502020204030204" pitchFamily="34" charset="0"/>
              </a:rPr>
              <a:t> gene at position 545.</a:t>
            </a:r>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19</a:t>
            </a:fld>
            <a:endParaRPr lang="fr-FR"/>
          </a:p>
        </p:txBody>
      </p:sp>
    </p:spTree>
    <p:extLst>
      <p:ext uri="{BB962C8B-B14F-4D97-AF65-F5344CB8AC3E}">
        <p14:creationId xmlns:p14="http://schemas.microsoft.com/office/powerpoint/2010/main" val="33153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EE0A8634-5E02-40E8-B674-51C0F9F377CF}" type="slidenum">
              <a:rPr lang="fr-FR" smtClean="0"/>
              <a:t>20</a:t>
            </a:fld>
            <a:endParaRPr lang="fr-FR"/>
          </a:p>
        </p:txBody>
      </p:sp>
    </p:spTree>
    <p:extLst>
      <p:ext uri="{BB962C8B-B14F-4D97-AF65-F5344CB8AC3E}">
        <p14:creationId xmlns:p14="http://schemas.microsoft.com/office/powerpoint/2010/main" val="32473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22</a:t>
            </a:fld>
            <a:endParaRPr lang="fr-FR"/>
          </a:p>
        </p:txBody>
      </p:sp>
    </p:spTree>
    <p:extLst>
      <p:ext uri="{BB962C8B-B14F-4D97-AF65-F5344CB8AC3E}">
        <p14:creationId xmlns:p14="http://schemas.microsoft.com/office/powerpoint/2010/main" val="3478865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23</a:t>
            </a:fld>
            <a:endParaRPr lang="fr-FR"/>
          </a:p>
        </p:txBody>
      </p:sp>
    </p:spTree>
    <p:extLst>
      <p:ext uri="{BB962C8B-B14F-4D97-AF65-F5344CB8AC3E}">
        <p14:creationId xmlns:p14="http://schemas.microsoft.com/office/powerpoint/2010/main" val="671620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A8634-5E02-40E8-B674-51C0F9F377CF}" type="slidenum">
              <a:rPr lang="fr-FR" smtClean="0"/>
              <a:t>24</a:t>
            </a:fld>
            <a:endParaRPr lang="fr-FR"/>
          </a:p>
        </p:txBody>
      </p:sp>
    </p:spTree>
    <p:extLst>
      <p:ext uri="{BB962C8B-B14F-4D97-AF65-F5344CB8AC3E}">
        <p14:creationId xmlns:p14="http://schemas.microsoft.com/office/powerpoint/2010/main" val="76949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A8634-5E02-40E8-B674-51C0F9F377CF}" type="slidenum">
              <a:rPr lang="fr-FR" smtClean="0"/>
              <a:t>2</a:t>
            </a:fld>
            <a:endParaRPr lang="fr-FR"/>
          </a:p>
        </p:txBody>
      </p:sp>
    </p:spTree>
    <p:extLst>
      <p:ext uri="{BB962C8B-B14F-4D97-AF65-F5344CB8AC3E}">
        <p14:creationId xmlns:p14="http://schemas.microsoft.com/office/powerpoint/2010/main" val="3451578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A8634-5E02-40E8-B674-51C0F9F377CF}" type="slidenum">
              <a:rPr lang="fr-FR" smtClean="0"/>
              <a:t>26</a:t>
            </a:fld>
            <a:endParaRPr lang="fr-FR"/>
          </a:p>
        </p:txBody>
      </p:sp>
    </p:spTree>
    <p:extLst>
      <p:ext uri="{BB962C8B-B14F-4D97-AF65-F5344CB8AC3E}">
        <p14:creationId xmlns:p14="http://schemas.microsoft.com/office/powerpoint/2010/main" val="42805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4</a:t>
            </a:fld>
            <a:endParaRPr lang="fr-FR"/>
          </a:p>
        </p:txBody>
      </p:sp>
    </p:spTree>
    <p:extLst>
      <p:ext uri="{BB962C8B-B14F-4D97-AF65-F5344CB8AC3E}">
        <p14:creationId xmlns:p14="http://schemas.microsoft.com/office/powerpoint/2010/main" val="164945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5</a:t>
            </a:fld>
            <a:endParaRPr lang="fr-FR"/>
          </a:p>
        </p:txBody>
      </p:sp>
    </p:spTree>
    <p:extLst>
      <p:ext uri="{BB962C8B-B14F-4D97-AF65-F5344CB8AC3E}">
        <p14:creationId xmlns:p14="http://schemas.microsoft.com/office/powerpoint/2010/main" val="148922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6</a:t>
            </a:fld>
            <a:endParaRPr lang="fr-FR"/>
          </a:p>
        </p:txBody>
      </p:sp>
    </p:spTree>
    <p:extLst>
      <p:ext uri="{BB962C8B-B14F-4D97-AF65-F5344CB8AC3E}">
        <p14:creationId xmlns:p14="http://schemas.microsoft.com/office/powerpoint/2010/main" val="292442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7</a:t>
            </a:fld>
            <a:endParaRPr lang="fr-FR"/>
          </a:p>
        </p:txBody>
      </p:sp>
    </p:spTree>
    <p:extLst>
      <p:ext uri="{BB962C8B-B14F-4D97-AF65-F5344CB8AC3E}">
        <p14:creationId xmlns:p14="http://schemas.microsoft.com/office/powerpoint/2010/main" val="95754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8</a:t>
            </a:fld>
            <a:endParaRPr lang="fr-FR"/>
          </a:p>
        </p:txBody>
      </p:sp>
    </p:spTree>
    <p:extLst>
      <p:ext uri="{BB962C8B-B14F-4D97-AF65-F5344CB8AC3E}">
        <p14:creationId xmlns:p14="http://schemas.microsoft.com/office/powerpoint/2010/main" val="101178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11</a:t>
            </a:fld>
            <a:endParaRPr lang="fr-FR"/>
          </a:p>
        </p:txBody>
      </p:sp>
    </p:spTree>
    <p:extLst>
      <p:ext uri="{BB962C8B-B14F-4D97-AF65-F5344CB8AC3E}">
        <p14:creationId xmlns:p14="http://schemas.microsoft.com/office/powerpoint/2010/main" val="516596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0A8634-5E02-40E8-B674-51C0F9F377CF}" type="slidenum">
              <a:rPr lang="fr-FR" smtClean="0"/>
              <a:t>12</a:t>
            </a:fld>
            <a:endParaRPr lang="fr-FR"/>
          </a:p>
        </p:txBody>
      </p:sp>
    </p:spTree>
    <p:extLst>
      <p:ext uri="{BB962C8B-B14F-4D97-AF65-F5344CB8AC3E}">
        <p14:creationId xmlns:p14="http://schemas.microsoft.com/office/powerpoint/2010/main" val="4265019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grpSp>
        <p:nvGrpSpPr>
          <p:cNvPr id="12" name="Group 4"/>
          <p:cNvGrpSpPr>
            <a:grpSpLocks noChangeAspect="1"/>
          </p:cNvGrpSpPr>
          <p:nvPr userDrawn="1"/>
        </p:nvGrpSpPr>
        <p:grpSpPr bwMode="auto">
          <a:xfrm>
            <a:off x="0" y="-3003"/>
            <a:ext cx="12194116" cy="3994015"/>
            <a:chOff x="0" y="2"/>
            <a:chExt cx="5763" cy="2128"/>
          </a:xfrm>
          <a:solidFill>
            <a:schemeClr val="bg1"/>
          </a:solidFill>
        </p:grpSpPr>
        <p:sp>
          <p:nvSpPr>
            <p:cNvPr id="13" name="Freeform 5"/>
            <p:cNvSpPr>
              <a:spLocks/>
            </p:cNvSpPr>
            <p:nvPr userDrawn="1"/>
          </p:nvSpPr>
          <p:spPr bwMode="auto">
            <a:xfrm>
              <a:off x="3121" y="696"/>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userDrawn="1"/>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Freeform 6"/>
          <p:cNvSpPr>
            <a:spLocks/>
          </p:cNvSpPr>
          <p:nvPr userDrawn="1"/>
        </p:nvSpPr>
        <p:spPr bwMode="auto">
          <a:xfrm>
            <a:off x="4" y="-3003"/>
            <a:ext cx="12196233" cy="3187700"/>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4" y="509587"/>
            <a:ext cx="3189764" cy="914402"/>
          </a:xfrm>
          <a:prstGeom prst="rect">
            <a:avLst/>
          </a:prstGeom>
        </p:spPr>
      </p:pic>
      <p:sp>
        <p:nvSpPr>
          <p:cNvPr id="15" name="Title 1"/>
          <p:cNvSpPr>
            <a:spLocks noGrp="1"/>
          </p:cNvSpPr>
          <p:nvPr>
            <p:ph type="ctrTitle" hasCustomPrompt="1"/>
          </p:nvPr>
        </p:nvSpPr>
        <p:spPr>
          <a:xfrm>
            <a:off x="685799" y="3990831"/>
            <a:ext cx="10722935" cy="1780709"/>
          </a:xfrm>
        </p:spPr>
        <p:txBody>
          <a:bodyPr lIns="36000" anchor="b">
            <a:noAutofit/>
          </a:bodyPr>
          <a:lstStyle>
            <a:lvl1pPr algn="l">
              <a:defRPr sz="4400" b="1">
                <a:solidFill>
                  <a:schemeClr val="bg1"/>
                </a:solidFill>
              </a:defRPr>
            </a:lvl1pPr>
          </a:lstStyle>
          <a:p>
            <a:r>
              <a:rPr lang="en-US"/>
              <a:t>Click to edit </a:t>
            </a:r>
            <a:br>
              <a:rPr lang="en-US"/>
            </a:br>
            <a:r>
              <a:rPr lang="en-US"/>
              <a:t>Master title style</a:t>
            </a:r>
          </a:p>
        </p:txBody>
      </p:sp>
      <p:sp>
        <p:nvSpPr>
          <p:cNvPr id="16" name="Subtitle 2"/>
          <p:cNvSpPr>
            <a:spLocks noGrp="1"/>
          </p:cNvSpPr>
          <p:nvPr>
            <p:ph type="subTitle" idx="1"/>
          </p:nvPr>
        </p:nvSpPr>
        <p:spPr>
          <a:xfrm>
            <a:off x="685799" y="5897186"/>
            <a:ext cx="10722935" cy="645328"/>
          </a:xfrm>
        </p:spPr>
        <p:txBody>
          <a:bodyPr lIns="3600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9883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0" hasCustomPrompt="1"/>
          </p:nvPr>
        </p:nvSpPr>
        <p:spPr>
          <a:xfrm>
            <a:off x="838200" y="6305794"/>
            <a:ext cx="10515600" cy="327025"/>
          </a:xfrm>
        </p:spPr>
        <p:txBody>
          <a:bodyPr bIns="0" anchor="b">
            <a:noAutofit/>
          </a:bodyPr>
          <a:lstStyle>
            <a:lvl1pPr marL="0" indent="0">
              <a:spcBef>
                <a:spcPts val="0"/>
              </a:spcBef>
              <a:buNone/>
              <a:defRPr sz="900">
                <a:solidFill>
                  <a:schemeClr val="tx1"/>
                </a:solidFill>
              </a:defRPr>
            </a:lvl1pPr>
          </a:lstStyle>
          <a:p>
            <a:pPr lvl="0"/>
            <a:r>
              <a:rPr lang="en-GB"/>
              <a:t>Footnotes and References </a:t>
            </a:r>
          </a:p>
        </p:txBody>
      </p:sp>
    </p:spTree>
    <p:extLst>
      <p:ext uri="{BB962C8B-B14F-4D97-AF65-F5344CB8AC3E}">
        <p14:creationId xmlns:p14="http://schemas.microsoft.com/office/powerpoint/2010/main" val="86678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A45C356B-14B6-433B-A22D-D2B1CD114AB8}"/>
              </a:ext>
            </a:extLst>
          </p:cNvPr>
          <p:cNvSpPr>
            <a:spLocks noGrp="1"/>
          </p:cNvSpPr>
          <p:nvPr>
            <p:ph type="body" sz="quarter" idx="10" hasCustomPrompt="1"/>
          </p:nvPr>
        </p:nvSpPr>
        <p:spPr>
          <a:xfrm>
            <a:off x="838200" y="6305794"/>
            <a:ext cx="10515600" cy="327025"/>
          </a:xfrm>
        </p:spPr>
        <p:txBody>
          <a:bodyPr bIns="0" anchor="b">
            <a:noAutofit/>
          </a:bodyPr>
          <a:lstStyle>
            <a:lvl1pPr marL="0" indent="0">
              <a:spcBef>
                <a:spcPts val="0"/>
              </a:spcBef>
              <a:buNone/>
              <a:defRPr sz="900">
                <a:solidFill>
                  <a:schemeClr val="tx1"/>
                </a:solidFill>
              </a:defRPr>
            </a:lvl1pPr>
          </a:lstStyle>
          <a:p>
            <a:pPr lvl="0"/>
            <a:r>
              <a:rPr lang="en-GB"/>
              <a:t>Footnotes and References </a:t>
            </a:r>
          </a:p>
        </p:txBody>
      </p:sp>
    </p:spTree>
    <p:extLst>
      <p:ext uri="{BB962C8B-B14F-4D97-AF65-F5344CB8AC3E}">
        <p14:creationId xmlns:p14="http://schemas.microsoft.com/office/powerpoint/2010/main" val="365100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87D1083F-FDB3-4E8C-B142-3FDBBE8D6505}"/>
              </a:ext>
            </a:extLst>
          </p:cNvPr>
          <p:cNvSpPr>
            <a:spLocks noGrp="1"/>
          </p:cNvSpPr>
          <p:nvPr>
            <p:ph type="body" sz="quarter" idx="10" hasCustomPrompt="1"/>
          </p:nvPr>
        </p:nvSpPr>
        <p:spPr>
          <a:xfrm>
            <a:off x="838200" y="6236784"/>
            <a:ext cx="10515600" cy="327025"/>
          </a:xfrm>
        </p:spPr>
        <p:txBody>
          <a:bodyPr bIns="0" anchor="b">
            <a:noAutofit/>
          </a:bodyPr>
          <a:lstStyle>
            <a:lvl1pPr marL="0" indent="0">
              <a:spcBef>
                <a:spcPts val="0"/>
              </a:spcBef>
              <a:buNone/>
              <a:defRPr sz="900">
                <a:solidFill>
                  <a:schemeClr val="tx1"/>
                </a:solidFill>
              </a:defRPr>
            </a:lvl1pPr>
          </a:lstStyle>
          <a:p>
            <a:pPr lvl="0"/>
            <a:r>
              <a:rPr lang="en-GB"/>
              <a:t>Footnotes and References </a:t>
            </a:r>
          </a:p>
        </p:txBody>
      </p:sp>
      <p:sp>
        <p:nvSpPr>
          <p:cNvPr id="3" name="Titre 2">
            <a:extLst>
              <a:ext uri="{FF2B5EF4-FFF2-40B4-BE49-F238E27FC236}">
                <a16:creationId xmlns:a16="http://schemas.microsoft.com/office/drawing/2014/main" id="{7B64948D-4849-21DE-C857-E600DB0E011D}"/>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8602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11653519" y="6279123"/>
            <a:ext cx="383488" cy="365125"/>
          </a:xfrm>
          <a:prstGeom prst="rect">
            <a:avLst/>
          </a:prstGeom>
        </p:spPr>
        <p:txBody>
          <a:bodyPr vert="horz" lIns="91440" tIns="45720" rIns="91440" bIns="45720" rtlCol="0" anchor="ctr"/>
          <a:lstStyle>
            <a:lvl1pPr algn="r">
              <a:defRPr sz="900" b="1">
                <a:solidFill>
                  <a:schemeClr val="tx1">
                    <a:tint val="75000"/>
                  </a:schemeClr>
                </a:solidFill>
              </a:defRPr>
            </a:lvl1pPr>
          </a:lstStyle>
          <a:p>
            <a:fld id="{2FFBAD49-1F68-914B-9DFB-5D552C1A2BEB}" type="slidenum">
              <a:rPr lang="en-US" smtClean="0"/>
              <a:pPr/>
              <a:t>‹#›</a:t>
            </a:fld>
            <a:endParaRPr lang="en-US"/>
          </a:p>
        </p:txBody>
      </p:sp>
      <p:sp>
        <p:nvSpPr>
          <p:cNvPr id="5" name="Text Placeholder 8">
            <a:extLst>
              <a:ext uri="{FF2B5EF4-FFF2-40B4-BE49-F238E27FC236}">
                <a16:creationId xmlns:a16="http://schemas.microsoft.com/office/drawing/2014/main" id="{FD2CAF72-83B7-4158-B8CE-EAF3D433F3B6}"/>
              </a:ext>
            </a:extLst>
          </p:cNvPr>
          <p:cNvSpPr>
            <a:spLocks noGrp="1"/>
          </p:cNvSpPr>
          <p:nvPr>
            <p:ph type="body" sz="quarter" idx="10" hasCustomPrompt="1"/>
          </p:nvPr>
        </p:nvSpPr>
        <p:spPr>
          <a:xfrm>
            <a:off x="838200" y="6305794"/>
            <a:ext cx="10515600" cy="327025"/>
          </a:xfrm>
        </p:spPr>
        <p:txBody>
          <a:bodyPr bIns="0" anchor="b">
            <a:noAutofit/>
          </a:bodyPr>
          <a:lstStyle>
            <a:lvl1pPr marL="0" indent="0">
              <a:buNone/>
              <a:defRPr lang="en-GB" sz="900" kern="1200" dirty="0">
                <a:solidFill>
                  <a:schemeClr val="tx1"/>
                </a:solidFill>
                <a:latin typeface="+mn-lt"/>
                <a:ea typeface="+mn-ea"/>
                <a:cs typeface="+mn-cs"/>
              </a:defRPr>
            </a:lvl1pPr>
          </a:lstStyle>
          <a:p>
            <a:pPr marL="0" lvl="0" indent="0" algn="l" defTabSz="914400" rtl="0" eaLnBrk="1" latinLnBrk="0" hangingPunct="1">
              <a:lnSpc>
                <a:spcPct val="90000"/>
              </a:lnSpc>
              <a:spcBef>
                <a:spcPts val="0"/>
              </a:spcBef>
              <a:buClr>
                <a:schemeClr val="accent2"/>
              </a:buClr>
              <a:buFont typeface="Arial" panose="020B0604020202020204" pitchFamily="34" charset="0"/>
              <a:buNone/>
            </a:pPr>
            <a:r>
              <a:rPr lang="en-GB"/>
              <a:t>Footnotes and References </a:t>
            </a:r>
          </a:p>
        </p:txBody>
      </p:sp>
    </p:spTree>
    <p:extLst>
      <p:ext uri="{BB962C8B-B14F-4D97-AF65-F5344CB8AC3E}">
        <p14:creationId xmlns:p14="http://schemas.microsoft.com/office/powerpoint/2010/main" val="302858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7458-A5F4-4FD5-A014-CA7B02236CF5}"/>
              </a:ext>
            </a:extLst>
          </p:cNvPr>
          <p:cNvSpPr>
            <a:spLocks noGrp="1"/>
          </p:cNvSpPr>
          <p:nvPr>
            <p:ph type="title"/>
          </p:nvPr>
        </p:nvSpPr>
        <p:spPr>
          <a:xfrm>
            <a:off x="333751" y="366184"/>
            <a:ext cx="11522075" cy="609600"/>
          </a:xfrm>
          <a:prstGeom prst="rect">
            <a:avLst/>
          </a:prstGeom>
        </p:spPr>
        <p:txBody>
          <a:bodyPr/>
          <a:lstStyle/>
          <a:p>
            <a:r>
              <a:rPr lang="en-GB" noProof="0"/>
              <a:t>Click to edit Master title style</a:t>
            </a:r>
          </a:p>
        </p:txBody>
      </p:sp>
      <p:sp>
        <p:nvSpPr>
          <p:cNvPr id="4" name="Content Placeholder 3">
            <a:extLst>
              <a:ext uri="{FF2B5EF4-FFF2-40B4-BE49-F238E27FC236}">
                <a16:creationId xmlns:a16="http://schemas.microsoft.com/office/drawing/2014/main" id="{286814EA-D868-4A73-AC24-1C3EAC9EE4C4}"/>
              </a:ext>
            </a:extLst>
          </p:cNvPr>
          <p:cNvSpPr>
            <a:spLocks noGrp="1"/>
          </p:cNvSpPr>
          <p:nvPr>
            <p:ph sz="quarter" idx="10"/>
          </p:nvPr>
        </p:nvSpPr>
        <p:spPr>
          <a:xfrm>
            <a:off x="334963" y="1194056"/>
            <a:ext cx="11522075" cy="4643437"/>
          </a:xfrm>
        </p:spPr>
        <p:txBody>
          <a:bodyPr/>
          <a:lstStyle>
            <a:lvl1pPr marL="236538" indent="-236538">
              <a:spcBef>
                <a:spcPts val="0"/>
              </a:spcBef>
              <a:spcAft>
                <a:spcPts val="300"/>
              </a:spcAft>
              <a:buClr>
                <a:schemeClr val="accent1"/>
              </a:buClr>
              <a:buSzPct val="100000"/>
              <a:buFont typeface="Arial" panose="020B0604020202020204" pitchFamily="34" charset="0"/>
              <a:buChar char="•"/>
              <a:tabLst/>
              <a:defRPr sz="1800" b="0">
                <a:solidFill>
                  <a:schemeClr val="accent1"/>
                </a:solidFill>
              </a:defRPr>
            </a:lvl1pPr>
            <a:lvl2pPr marL="465138" indent="-230188">
              <a:spcBef>
                <a:spcPts val="0"/>
              </a:spcBef>
              <a:spcAft>
                <a:spcPts val="300"/>
              </a:spcAft>
              <a:buClr>
                <a:schemeClr val="accent1"/>
              </a:buClr>
              <a:buSzPct val="100000"/>
              <a:buFont typeface="Arial" panose="020B0604020202020204" pitchFamily="34" charset="0"/>
              <a:buChar char="•"/>
              <a:tabLst/>
              <a:defRPr sz="1800" b="0">
                <a:solidFill>
                  <a:schemeClr val="accent1"/>
                </a:solidFill>
              </a:defRPr>
            </a:lvl2pPr>
            <a:lvl3pPr marL="693738" indent="-228600">
              <a:spcBef>
                <a:spcPts val="0"/>
              </a:spcBef>
              <a:spcAft>
                <a:spcPts val="300"/>
              </a:spcAft>
              <a:buClr>
                <a:schemeClr val="accent1"/>
              </a:buClr>
              <a:buSzPct val="100000"/>
              <a:buFont typeface="Arial" panose="020B0604020202020204" pitchFamily="34" charset="0"/>
              <a:buChar char="•"/>
              <a:tabLst/>
              <a:defRPr sz="1800" b="0">
                <a:solidFill>
                  <a:schemeClr val="accent1"/>
                </a:solidFill>
              </a:defRPr>
            </a:lvl3pPr>
            <a:lvl4pPr marL="922338" indent="-228600">
              <a:spcBef>
                <a:spcPts val="0"/>
              </a:spcBef>
              <a:spcAft>
                <a:spcPts val="300"/>
              </a:spcAft>
              <a:buClr>
                <a:schemeClr val="accent1"/>
              </a:buClr>
              <a:buSzPct val="100000"/>
              <a:buFont typeface="Arial" panose="020B0604020202020204" pitchFamily="34" charset="0"/>
              <a:buChar char="•"/>
              <a:tabLst/>
              <a:defRPr sz="1800" b="0">
                <a:solidFill>
                  <a:schemeClr val="accent1"/>
                </a:solidFill>
              </a:defRPr>
            </a:lvl4pPr>
            <a:lvl5pPr marL="1150938" indent="-228600">
              <a:spcBef>
                <a:spcPts val="0"/>
              </a:spcBef>
              <a:spcAft>
                <a:spcPts val="300"/>
              </a:spcAft>
              <a:buClr>
                <a:schemeClr val="accent1"/>
              </a:buClr>
              <a:buSzPct val="100000"/>
              <a:tabLst/>
              <a:defRPr sz="1800" b="0">
                <a:solidFill>
                  <a:schemeClr val="accent1"/>
                </a:solidFill>
              </a:defRPr>
            </a:lvl5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ext Placeholder 13">
            <a:extLst>
              <a:ext uri="{FF2B5EF4-FFF2-40B4-BE49-F238E27FC236}">
                <a16:creationId xmlns:a16="http://schemas.microsoft.com/office/drawing/2014/main" id="{5E00F4D3-B17A-4A01-A582-D7352039F574}"/>
              </a:ext>
            </a:extLst>
          </p:cNvPr>
          <p:cNvSpPr>
            <a:spLocks noGrp="1"/>
          </p:cNvSpPr>
          <p:nvPr>
            <p:ph type="body" sz="quarter" idx="11" hasCustomPrompt="1"/>
          </p:nvPr>
        </p:nvSpPr>
        <p:spPr>
          <a:xfrm>
            <a:off x="334964" y="6055765"/>
            <a:ext cx="11005390" cy="432000"/>
          </a:xfrm>
        </p:spPr>
        <p:txBody>
          <a:bodyPr lIns="0" tIns="0" rIns="0" bIns="0" anchor="b">
            <a:noAutofit/>
          </a:bodyPr>
          <a:lstStyle>
            <a:lvl1pPr marL="0" indent="0" algn="l">
              <a:lnSpc>
                <a:spcPct val="100000"/>
              </a:lnSpc>
              <a:spcBef>
                <a:spcPts val="0"/>
              </a:spcBef>
              <a:buNone/>
              <a:defRPr sz="900">
                <a:solidFill>
                  <a:schemeClr val="tx1"/>
                </a:solidFill>
              </a:defRPr>
            </a:lvl1pPr>
          </a:lstStyle>
          <a:p>
            <a:pPr lvl="0"/>
            <a:r>
              <a:rPr lang="en-GB" noProof="0"/>
              <a:t>References and footnotes </a:t>
            </a:r>
          </a:p>
        </p:txBody>
      </p:sp>
    </p:spTree>
    <p:extLst>
      <p:ext uri="{BB962C8B-B14F-4D97-AF65-F5344CB8AC3E}">
        <p14:creationId xmlns:p14="http://schemas.microsoft.com/office/powerpoint/2010/main" val="397522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9067"/>
            <a:ext cx="12192000" cy="2319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hidden="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18"/>
            <a:ext cx="12192000" cy="6853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4">
            <a:extLst>
              <a:ext uri="{28A0092B-C50C-407E-A947-70E740481C1C}">
                <a14:useLocalDpi xmlns:a14="http://schemas.microsoft.com/office/drawing/2010/main" val="0"/>
              </a:ext>
            </a:extLst>
          </a:blip>
          <a:srcRect t="87492" r="65717"/>
          <a:stretch>
            <a:fillRect/>
          </a:stretch>
        </p:blipFill>
        <p:spPr bwMode="auto">
          <a:xfrm>
            <a:off x="11053233" y="6100234"/>
            <a:ext cx="1138767" cy="734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95074E80-897D-41B1-8A40-CB3035F3D451}"/>
              </a:ext>
            </a:extLst>
          </p:cNvPr>
          <p:cNvSpPr txBox="1">
            <a:spLocks/>
          </p:cNvSpPr>
          <p:nvPr userDrawn="1"/>
        </p:nvSpPr>
        <p:spPr>
          <a:xfrm>
            <a:off x="5700184" y="6345767"/>
            <a:ext cx="711200" cy="484717"/>
          </a:xfrm>
          <a:prstGeom prst="rect">
            <a:avLst/>
          </a:prstGeom>
        </p:spPr>
        <p:txBody>
          <a:bodyPr rIns="243840" anchor="ct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30FAB57-93B6-E64F-A63C-66ED1457CBAC}" type="slidenum">
              <a:rPr lang="en-US" sz="933" smtClean="0">
                <a:solidFill>
                  <a:schemeClr val="bg2"/>
                </a:solidFill>
              </a:rPr>
              <a:pPr fontAlgn="auto">
                <a:spcBef>
                  <a:spcPts val="0"/>
                </a:spcBef>
                <a:spcAft>
                  <a:spcPts val="0"/>
                </a:spcAft>
                <a:defRPr/>
              </a:pPr>
              <a:t>‹#›</a:t>
            </a:fld>
            <a:endParaRPr lang="en-US" sz="1333">
              <a:solidFill>
                <a:schemeClr val="bg2"/>
              </a:solidFill>
            </a:endParaRPr>
          </a:p>
        </p:txBody>
      </p:sp>
      <p:sp>
        <p:nvSpPr>
          <p:cNvPr id="9" name="Title 8">
            <a:extLst>
              <a:ext uri="{FF2B5EF4-FFF2-40B4-BE49-F238E27FC236}">
                <a16:creationId xmlns:a16="http://schemas.microsoft.com/office/drawing/2014/main" id="{9071401D-74CB-FA24-21AD-35C7C5B89EB9}"/>
              </a:ext>
            </a:extLst>
          </p:cNvPr>
          <p:cNvSpPr>
            <a:spLocks noGrp="1"/>
          </p:cNvSpPr>
          <p:nvPr>
            <p:ph type="title"/>
          </p:nvPr>
        </p:nvSpPr>
        <p:spPr>
          <a:xfrm>
            <a:off x="449100" y="2422689"/>
            <a:ext cx="9663087" cy="1139226"/>
          </a:xfrm>
        </p:spPr>
        <p:txBody>
          <a:bodyPr anchor="b"/>
          <a:lstStyle>
            <a:lvl1pPr>
              <a:defRPr>
                <a:solidFill>
                  <a:schemeClr val="bg1"/>
                </a:solidFill>
              </a:defRPr>
            </a:lvl1pPr>
          </a:lstStyle>
          <a:p>
            <a:r>
              <a:rPr lang="en-GB" noProof="0"/>
              <a:t>Click to edit Master title style</a:t>
            </a:r>
          </a:p>
        </p:txBody>
      </p:sp>
      <p:sp>
        <p:nvSpPr>
          <p:cNvPr id="14" name="Text Placeholder 13">
            <a:extLst>
              <a:ext uri="{FF2B5EF4-FFF2-40B4-BE49-F238E27FC236}">
                <a16:creationId xmlns:a16="http://schemas.microsoft.com/office/drawing/2014/main" id="{8830C5CA-D929-E132-D12B-4055376E927D}"/>
              </a:ext>
            </a:extLst>
          </p:cNvPr>
          <p:cNvSpPr>
            <a:spLocks noGrp="1"/>
          </p:cNvSpPr>
          <p:nvPr>
            <p:ph type="body" sz="quarter" idx="10"/>
          </p:nvPr>
        </p:nvSpPr>
        <p:spPr>
          <a:xfrm>
            <a:off x="449100" y="3656542"/>
            <a:ext cx="9663086" cy="778298"/>
          </a:xfrm>
        </p:spPr>
        <p:txBody>
          <a:bodyPr/>
          <a:lstStyle>
            <a:lvl1pPr>
              <a:defRPr>
                <a:solidFill>
                  <a:schemeClr val="bg1"/>
                </a:solidFill>
              </a:defRPr>
            </a:lvl1pPr>
          </a:lstStyle>
          <a:p>
            <a:pPr lvl="0"/>
            <a:r>
              <a:rPr lang="en-US"/>
              <a:t>Click to edit Master text styles</a:t>
            </a:r>
          </a:p>
        </p:txBody>
      </p:sp>
      <p:sp>
        <p:nvSpPr>
          <p:cNvPr id="2" name="TextBox 19">
            <a:extLst>
              <a:ext uri="{FF2B5EF4-FFF2-40B4-BE49-F238E27FC236}">
                <a16:creationId xmlns:a16="http://schemas.microsoft.com/office/drawing/2014/main" id="{E85E5BCD-353D-D476-23A4-830694D8C7D6}"/>
              </a:ext>
            </a:extLst>
          </p:cNvPr>
          <p:cNvSpPr txBox="1">
            <a:spLocks noChangeArrowheads="1"/>
          </p:cNvSpPr>
          <p:nvPr userDrawn="1"/>
        </p:nvSpPr>
        <p:spPr bwMode="auto">
          <a:xfrm>
            <a:off x="2838091" y="6591300"/>
            <a:ext cx="6255112" cy="2154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60960" rIns="6096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800">
                <a:solidFill>
                  <a:srgbClr val="74797D"/>
                </a:solidFill>
                <a:cs typeface="Arial" charset="0"/>
              </a:rPr>
              <a:t>For medical scientific exchange with healthcare professionals and nonpromotional use only.</a:t>
            </a:r>
          </a:p>
        </p:txBody>
      </p:sp>
    </p:spTree>
    <p:extLst>
      <p:ext uri="{BB962C8B-B14F-4D97-AF65-F5344CB8AC3E}">
        <p14:creationId xmlns:p14="http://schemas.microsoft.com/office/powerpoint/2010/main" val="194581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a:lvl1pPr>
          </a:lstStyle>
          <a:p>
            <a:r>
              <a:rPr lang="en-US"/>
              <a:t>Click to edit Master title style</a:t>
            </a:r>
          </a:p>
        </p:txBody>
      </p:sp>
      <p:sp>
        <p:nvSpPr>
          <p:cNvPr id="5" name="Footer Placeholder 4"/>
          <p:cNvSpPr>
            <a:spLocks noGrp="1"/>
          </p:cNvSpPr>
          <p:nvPr>
            <p:ph type="ftr" sz="quarter" idx="11"/>
          </p:nvPr>
        </p:nvSpPr>
        <p:spPr>
          <a:xfrm>
            <a:off x="694268" y="5851105"/>
            <a:ext cx="8390467" cy="367457"/>
          </a:xfrm>
        </p:spPr>
        <p:txBody>
          <a:bodyPr/>
          <a:lstStyle/>
          <a:p>
            <a:endParaRPr lang="en-US"/>
          </a:p>
        </p:txBody>
      </p:sp>
    </p:spTree>
    <p:extLst>
      <p:ext uri="{BB962C8B-B14F-4D97-AF65-F5344CB8AC3E}">
        <p14:creationId xmlns:p14="http://schemas.microsoft.com/office/powerpoint/2010/main" val="215546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285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98161"/>
            <a:ext cx="10515600" cy="467880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1273056"/>
            <a:ext cx="12192001" cy="45719"/>
          </a:xfrm>
          <a:prstGeom prst="rect">
            <a:avLst/>
          </a:prstGeom>
          <a:solidFill>
            <a:schemeClr val="accent2"/>
          </a:solidFill>
          <a:ln>
            <a:solidFill>
              <a:srgbClr val="006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6" name="Text Placeholder 8">
            <a:extLst>
              <a:ext uri="{FF2B5EF4-FFF2-40B4-BE49-F238E27FC236}">
                <a16:creationId xmlns:a16="http://schemas.microsoft.com/office/drawing/2014/main" id="{19C0072A-0518-4A04-866E-2CADA3389C0C}"/>
              </a:ext>
            </a:extLst>
          </p:cNvPr>
          <p:cNvSpPr txBox="1">
            <a:spLocks/>
          </p:cNvSpPr>
          <p:nvPr userDrawn="1"/>
        </p:nvSpPr>
        <p:spPr>
          <a:xfrm>
            <a:off x="2909058" y="6356349"/>
            <a:ext cx="6926335" cy="461031"/>
          </a:xfrm>
          <a:prstGeom prst="rect">
            <a:avLst/>
          </a:prstGeom>
        </p:spPr>
        <p:txBody>
          <a:bodyPr bIns="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tx1"/>
                </a:solidFill>
                <a:latin typeface="Calibri" panose="020F0502020204030204" pitchFamily="34" charset="0"/>
                <a:ea typeface="Calibri" panose="020F0502020204030204" pitchFamily="34" charset="0"/>
                <a:cs typeface="Times New Roman" panose="02020603050405020304" pitchFamily="18" charset="0"/>
              </a:rPr>
              <a:t>For reactive scientific exchange with healthcare professionals and nonpromotional use only</a:t>
            </a:r>
          </a:p>
        </p:txBody>
      </p:sp>
      <p:sp>
        <p:nvSpPr>
          <p:cNvPr id="4" name="TextBox 19">
            <a:extLst>
              <a:ext uri="{FF2B5EF4-FFF2-40B4-BE49-F238E27FC236}">
                <a16:creationId xmlns:a16="http://schemas.microsoft.com/office/drawing/2014/main" id="{0A8F6127-0B6B-4429-B34C-6B4FCFC096B4}"/>
              </a:ext>
            </a:extLst>
          </p:cNvPr>
          <p:cNvSpPr txBox="1">
            <a:spLocks noChangeArrowheads="1"/>
          </p:cNvSpPr>
          <p:nvPr userDrawn="1"/>
        </p:nvSpPr>
        <p:spPr bwMode="auto">
          <a:xfrm>
            <a:off x="2838091" y="6591300"/>
            <a:ext cx="6255112" cy="2154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60960" rIns="6096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800">
                <a:solidFill>
                  <a:srgbClr val="74797D"/>
                </a:solidFill>
                <a:cs typeface="Arial" charset="0"/>
              </a:rPr>
              <a:t>For medical scientific exchange with healthcare professionals and nonpromotional use only.</a:t>
            </a:r>
          </a:p>
        </p:txBody>
      </p:sp>
    </p:spTree>
    <p:extLst>
      <p:ext uri="{BB962C8B-B14F-4D97-AF65-F5344CB8AC3E}">
        <p14:creationId xmlns:p14="http://schemas.microsoft.com/office/powerpoint/2010/main" val="84368544"/>
      </p:ext>
    </p:extLst>
  </p:cSld>
  <p:clrMap bg1="lt1" tx1="dk1" bg2="lt2" tx2="dk2" accent1="accent1" accent2="accent2" accent3="accent3" accent4="accent4" accent5="accent5" accent6="accent6" hlink="hlink" folHlink="folHlink"/>
  <p:sldLayoutIdLst>
    <p:sldLayoutId id="2147483696" r:id="rId1"/>
    <p:sldLayoutId id="2147483699" r:id="rId2"/>
    <p:sldLayoutId id="2147483701" r:id="rId3"/>
    <p:sldLayoutId id="2147483702" r:id="rId4"/>
    <p:sldLayoutId id="2147483704" r:id="rId5"/>
    <p:sldLayoutId id="2147483705" r:id="rId6"/>
    <p:sldLayoutId id="2147483727" r:id="rId7"/>
    <p:sldLayoutId id="2147483729" r:id="rId8"/>
  </p:sldLayoutIdLst>
  <p:txStyles>
    <p:titleStyle>
      <a:lvl1pPr algn="l" defTabSz="914400" rtl="0" eaLnBrk="1" latinLnBrk="0" hangingPunct="1">
        <a:lnSpc>
          <a:spcPct val="90000"/>
        </a:lnSpc>
        <a:spcBef>
          <a:spcPct val="0"/>
        </a:spcBef>
        <a:buNone/>
        <a:defRPr sz="3200" b="1" kern="1200">
          <a:solidFill>
            <a:srgbClr val="354B54"/>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slide" Target="slide21.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5" Type="http://schemas.openxmlformats.org/officeDocument/2006/relationships/image" Target="../media/image2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25EC-F46E-4D92-846F-C45C3993E620}"/>
              </a:ext>
            </a:extLst>
          </p:cNvPr>
          <p:cNvSpPr>
            <a:spLocks noGrp="1"/>
          </p:cNvSpPr>
          <p:nvPr>
            <p:ph type="ctrTitle"/>
          </p:nvPr>
        </p:nvSpPr>
        <p:spPr>
          <a:xfrm>
            <a:off x="685799" y="3990831"/>
            <a:ext cx="11039476" cy="1780709"/>
          </a:xfrm>
        </p:spPr>
        <p:txBody>
          <a:bodyPr/>
          <a:lstStyle/>
          <a:p>
            <a:r>
              <a:rPr lang="en-GB" sz="4000" dirty="0"/>
              <a:t>Metastatic </a:t>
            </a:r>
            <a:r>
              <a:rPr lang="en-GB" sz="4000" i="1" dirty="0"/>
              <a:t>BRAF</a:t>
            </a:r>
            <a:r>
              <a:rPr lang="en-GB" sz="4000" baseline="30000" dirty="0"/>
              <a:t>V600</a:t>
            </a:r>
            <a:r>
              <a:rPr lang="en-GB" sz="4000" dirty="0"/>
              <a:t>-Mutant NSCLC: Pathophysiology and Testing</a:t>
            </a:r>
            <a:endParaRPr lang="en-US" sz="4000" dirty="0"/>
          </a:p>
        </p:txBody>
      </p:sp>
      <p:sp>
        <p:nvSpPr>
          <p:cNvPr id="4" name="ZoneTexte 3">
            <a:extLst>
              <a:ext uri="{FF2B5EF4-FFF2-40B4-BE49-F238E27FC236}">
                <a16:creationId xmlns:a16="http://schemas.microsoft.com/office/drawing/2014/main" id="{EFA95AF1-E62F-6659-6655-5B58120AB606}"/>
              </a:ext>
            </a:extLst>
          </p:cNvPr>
          <p:cNvSpPr txBox="1"/>
          <p:nvPr/>
        </p:nvSpPr>
        <p:spPr>
          <a:xfrm rot="5400000">
            <a:off x="10384728" y="5134690"/>
            <a:ext cx="3200402" cy="246221"/>
          </a:xfrm>
          <a:prstGeom prst="rect">
            <a:avLst/>
          </a:prstGeom>
          <a:noFill/>
        </p:spPr>
        <p:txBody>
          <a:bodyPr wrap="square" rtlCol="0">
            <a:spAutoFit/>
          </a:bodyPr>
          <a:lstStyle/>
          <a:p>
            <a:r>
              <a:rPr lang="fr-FR" sz="1000" b="0" i="0">
                <a:solidFill>
                  <a:schemeClr val="bg1"/>
                </a:solidFill>
                <a:effectLst/>
                <a:latin typeface="Arial" panose="020B0604020202020204" pitchFamily="34" charset="0"/>
              </a:rPr>
              <a:t>HQ--02-23-2300004 – </a:t>
            </a:r>
            <a:r>
              <a:rPr lang="fr-FR" sz="1000" b="0" i="0" err="1">
                <a:solidFill>
                  <a:schemeClr val="bg1"/>
                </a:solidFill>
                <a:effectLst/>
                <a:latin typeface="Arial" panose="020B0604020202020204" pitchFamily="34" charset="0"/>
              </a:rPr>
              <a:t>Preparation</a:t>
            </a:r>
            <a:r>
              <a:rPr lang="fr-FR" sz="1000" b="0" i="0">
                <a:solidFill>
                  <a:schemeClr val="bg1"/>
                </a:solidFill>
                <a:effectLst/>
                <a:latin typeface="Arial" panose="020B0604020202020204" pitchFamily="34" charset="0"/>
              </a:rPr>
              <a:t> date: 17 May 2023</a:t>
            </a:r>
            <a:endParaRPr lang="fr-FR" sz="1000">
              <a:solidFill>
                <a:schemeClr val="bg1"/>
              </a:solidFill>
            </a:endParaRPr>
          </a:p>
        </p:txBody>
      </p:sp>
    </p:spTree>
    <p:extLst>
      <p:ext uri="{BB962C8B-B14F-4D97-AF65-F5344CB8AC3E}">
        <p14:creationId xmlns:p14="http://schemas.microsoft.com/office/powerpoint/2010/main" val="161303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27C89AB-9545-07FC-C03C-A31F20C612E2}"/>
              </a:ext>
            </a:extLst>
          </p:cNvPr>
          <p:cNvSpPr>
            <a:spLocks noGrp="1"/>
          </p:cNvSpPr>
          <p:nvPr>
            <p:ph type="body" sz="quarter" idx="10"/>
          </p:nvPr>
        </p:nvSpPr>
        <p:spPr>
          <a:xfrm>
            <a:off x="838200" y="6104712"/>
            <a:ext cx="10515600" cy="528769"/>
          </a:xfrm>
        </p:spPr>
        <p:txBody>
          <a:bodyPr/>
          <a:lstStyle/>
          <a:p>
            <a:pPr algn="l">
              <a:spcBef>
                <a:spcPts val="0"/>
              </a:spcBef>
            </a:pPr>
            <a:r>
              <a:rPr lang="en-GB" sz="900"/>
              <a:t>*Included</a:t>
            </a:r>
            <a:r>
              <a:rPr lang="en-US" sz="900" b="0" i="0" u="none" strike="noStrike" baseline="0"/>
              <a:t> in the ‘Other’ racial group: ‘Native Hawaiian or Other Pacific Islander</a:t>
            </a:r>
            <a:r>
              <a:rPr lang="en-US" sz="900"/>
              <a:t>’</a:t>
            </a:r>
            <a:r>
              <a:rPr lang="en-US" sz="900" b="0" i="0" u="none" strike="noStrike" baseline="0"/>
              <a:t> and patients who were identified as multiracial, mixed, interracial or Hispanic/Latino group (for example, Mexican, Puerto Rican or Cuban). </a:t>
            </a:r>
            <a:r>
              <a:rPr lang="en-US" sz="900" b="0" i="0" u="none" strike="noStrike" baseline="30000"/>
              <a:t>†</a:t>
            </a:r>
            <a:r>
              <a:rPr lang="en-US" sz="900" b="0" i="0" u="none" strike="noStrike" baseline="0"/>
              <a:t>The American Association for Cancer Research (AACR) Project Genomics Evidence Neoplasia Information Exchange (GENIE, version 8.0).</a:t>
            </a:r>
          </a:p>
          <a:p>
            <a:pPr algn="l">
              <a:spcBef>
                <a:spcPts val="0"/>
              </a:spcBef>
            </a:pPr>
            <a:r>
              <a:rPr lang="en-GB" sz="900" i="1">
                <a:effectLst/>
                <a:latin typeface="Arial" panose="020B0604020202020204" pitchFamily="34" charset="0"/>
                <a:cs typeface="Arial" panose="020B0604020202020204" pitchFamily="34" charset="0"/>
              </a:rPr>
              <a:t>BRAF</a:t>
            </a:r>
            <a:r>
              <a:rPr lang="en-GB" sz="900">
                <a:effectLst/>
                <a:latin typeface="Arial" panose="020B0604020202020204" pitchFamily="34" charset="0"/>
                <a:cs typeface="Arial" panose="020B0604020202020204" pitchFamily="34" charset="0"/>
              </a:rPr>
              <a:t>, B-Raf proto-oncogene serine/threonine-protein kinase</a:t>
            </a:r>
            <a:r>
              <a:rPr lang="en-GB" sz="900"/>
              <a:t>.</a:t>
            </a:r>
            <a:r>
              <a:rPr lang="en-US" sz="900" b="0" i="0" u="none" strike="noStrike" baseline="0"/>
              <a:t> </a:t>
            </a:r>
          </a:p>
          <a:p>
            <a:pPr algn="l">
              <a:spcBef>
                <a:spcPts val="0"/>
              </a:spcBef>
            </a:pPr>
            <a:r>
              <a:rPr lang="fr-FR" sz="900"/>
              <a:t>Shi H, et al</a:t>
            </a:r>
            <a:r>
              <a:rPr lang="fr-FR" sz="900" i="1"/>
              <a:t>. Front </a:t>
            </a:r>
            <a:r>
              <a:rPr lang="fr-FR" sz="900" i="1" err="1"/>
              <a:t>Oncol</a:t>
            </a:r>
            <a:r>
              <a:rPr lang="fr-FR" sz="900"/>
              <a:t>. 2022;12:946625.</a:t>
            </a:r>
            <a:endParaRPr lang="en-GB" sz="900"/>
          </a:p>
        </p:txBody>
      </p:sp>
      <p:sp>
        <p:nvSpPr>
          <p:cNvPr id="2" name="Titre 1">
            <a:extLst>
              <a:ext uri="{FF2B5EF4-FFF2-40B4-BE49-F238E27FC236}">
                <a16:creationId xmlns:a16="http://schemas.microsoft.com/office/drawing/2014/main" id="{C74EB35E-6495-E59F-418E-516B5F649E78}"/>
              </a:ext>
            </a:extLst>
          </p:cNvPr>
          <p:cNvSpPr>
            <a:spLocks noGrp="1"/>
          </p:cNvSpPr>
          <p:nvPr>
            <p:ph type="title"/>
          </p:nvPr>
        </p:nvSpPr>
        <p:spPr/>
        <p:txBody>
          <a:bodyPr anchor="ctr">
            <a:noAutofit/>
          </a:bodyPr>
          <a:lstStyle/>
          <a:p>
            <a:br>
              <a:rPr lang="en-GB" sz="2400">
                <a:effectLst/>
                <a:latin typeface="Arial" panose="020B0604020202020204" pitchFamily="34" charset="0"/>
              </a:rPr>
            </a:br>
            <a:br>
              <a:rPr lang="en-GB" sz="2400">
                <a:effectLst/>
                <a:latin typeface="Arial" panose="020B0604020202020204" pitchFamily="34" charset="0"/>
              </a:rPr>
            </a:br>
            <a:r>
              <a:rPr lang="en-GB" sz="2400">
                <a:effectLst/>
                <a:latin typeface="Arial" panose="020B0604020202020204" pitchFamily="34" charset="0"/>
              </a:rPr>
              <a:t> </a:t>
            </a:r>
            <a:br>
              <a:rPr lang="en-GB" sz="2400">
                <a:effectLst/>
                <a:latin typeface="Arial" panose="020B0604020202020204" pitchFamily="34" charset="0"/>
              </a:rPr>
            </a:br>
            <a:r>
              <a:rPr lang="en-GB" sz="2400">
                <a:solidFill>
                  <a:srgbClr val="0061A7"/>
                </a:solidFill>
                <a:latin typeface="Arial" pitchFamily="34" charset="0"/>
                <a:ea typeface="ＭＳ Ｐゴシック" charset="0"/>
                <a:cs typeface="Arial" pitchFamily="34" charset="0"/>
              </a:rPr>
              <a:t>The racial distribution of </a:t>
            </a:r>
            <a:r>
              <a:rPr lang="en-GB" sz="2400" i="1">
                <a:solidFill>
                  <a:srgbClr val="0061A7"/>
                </a:solidFill>
                <a:latin typeface="Arial" pitchFamily="34" charset="0"/>
                <a:ea typeface="ＭＳ Ｐゴシック" charset="0"/>
                <a:cs typeface="Arial" pitchFamily="34" charset="0"/>
              </a:rPr>
              <a:t>BRAF</a:t>
            </a:r>
            <a:r>
              <a:rPr lang="en-GB" sz="2400">
                <a:solidFill>
                  <a:srgbClr val="0061A7"/>
                </a:solidFill>
                <a:latin typeface="Arial" pitchFamily="34" charset="0"/>
                <a:ea typeface="ＭＳ Ｐゴシック" charset="0"/>
                <a:cs typeface="Arial" pitchFamily="34" charset="0"/>
              </a:rPr>
              <a:t> mutations in patients with lung adenocarcinoma is poorly defined due to small patient populations</a:t>
            </a:r>
            <a:br>
              <a:rPr lang="en-GB" sz="2400">
                <a:solidFill>
                  <a:srgbClr val="0061A7"/>
                </a:solidFill>
                <a:latin typeface="Arial" pitchFamily="34" charset="0"/>
                <a:ea typeface="ＭＳ Ｐゴシック" charset="0"/>
                <a:cs typeface="Arial" pitchFamily="34" charset="0"/>
              </a:rPr>
            </a:br>
            <a:br>
              <a:rPr lang="en-GB" sz="2400">
                <a:effectLst/>
                <a:latin typeface="Arial" panose="020B0604020202020204" pitchFamily="34" charset="0"/>
              </a:rPr>
            </a:br>
            <a:br>
              <a:rPr lang="en-GB" sz="2400">
                <a:effectLst/>
                <a:latin typeface="Arial" panose="020B0604020202020204" pitchFamily="34" charset="0"/>
              </a:rPr>
            </a:br>
            <a:endParaRPr lang="en-GB" sz="2400">
              <a:effectLst/>
              <a:latin typeface="Arial" panose="020B0604020202020204" pitchFamily="34" charset="0"/>
            </a:endParaRPr>
          </a:p>
        </p:txBody>
      </p:sp>
      <p:sp>
        <p:nvSpPr>
          <p:cNvPr id="8" name="ZoneTexte 7">
            <a:extLst>
              <a:ext uri="{FF2B5EF4-FFF2-40B4-BE49-F238E27FC236}">
                <a16:creationId xmlns:a16="http://schemas.microsoft.com/office/drawing/2014/main" id="{237FCF3A-3A7D-FF4F-FB42-5ADA5BDCB291}"/>
              </a:ext>
            </a:extLst>
          </p:cNvPr>
          <p:cNvSpPr txBox="1"/>
          <p:nvPr/>
        </p:nvSpPr>
        <p:spPr>
          <a:xfrm>
            <a:off x="8089795" y="1893881"/>
            <a:ext cx="3556001" cy="4115157"/>
          </a:xfrm>
          <a:prstGeom prst="roundRect">
            <a:avLst/>
          </a:prstGeom>
          <a:solidFill>
            <a:schemeClr val="accent2"/>
          </a:solidFill>
        </p:spPr>
        <p:txBody>
          <a:bodyPr wrap="square" rtlCol="0">
            <a:spAutoFit/>
          </a:bodyPr>
          <a:lstStyle/>
          <a:p>
            <a:pPr marL="72000"/>
            <a:r>
              <a:rPr lang="en-GB" sz="1600">
                <a:solidFill>
                  <a:schemeClr val="bg1"/>
                </a:solidFill>
                <a:latin typeface="Arial" pitchFamily="34" charset="0"/>
                <a:ea typeface="ＭＳ Ｐゴシック" charset="0"/>
                <a:cs typeface="Arial" pitchFamily="34" charset="0"/>
              </a:rPr>
              <a:t>The distribution of </a:t>
            </a:r>
            <a:r>
              <a:rPr lang="en-GB" sz="1600" i="1">
                <a:solidFill>
                  <a:schemeClr val="bg1"/>
                </a:solidFill>
                <a:latin typeface="Arial" pitchFamily="34" charset="0"/>
                <a:ea typeface="ＭＳ Ｐゴシック" charset="0"/>
                <a:cs typeface="Arial" pitchFamily="34" charset="0"/>
              </a:rPr>
              <a:t>BRAF</a:t>
            </a:r>
            <a:r>
              <a:rPr lang="en-GB" sz="1600">
                <a:solidFill>
                  <a:schemeClr val="bg1"/>
                </a:solidFill>
                <a:latin typeface="Arial" pitchFamily="34" charset="0"/>
                <a:ea typeface="ＭＳ Ｐゴシック" charset="0"/>
                <a:cs typeface="Arial" pitchFamily="34" charset="0"/>
              </a:rPr>
              <a:t> subtypes in patients of different races were analysed in a US database</a:t>
            </a:r>
            <a:r>
              <a:rPr lang="en-GB" sz="1600" baseline="30000">
                <a:solidFill>
                  <a:schemeClr val="bg1"/>
                </a:solidFill>
                <a:latin typeface="Arial" pitchFamily="34" charset="0"/>
                <a:ea typeface="ＭＳ Ｐゴシック" charset="0"/>
                <a:cs typeface="Arial" pitchFamily="34" charset="0"/>
              </a:rPr>
              <a:t>† </a:t>
            </a:r>
            <a:r>
              <a:rPr lang="en-GB" sz="1600">
                <a:solidFill>
                  <a:schemeClr val="bg1"/>
                </a:solidFill>
                <a:latin typeface="Arial" pitchFamily="34" charset="0"/>
                <a:ea typeface="ＭＳ Ｐゴシック" charset="0"/>
                <a:cs typeface="Arial" pitchFamily="34" charset="0"/>
              </a:rPr>
              <a:t>with 7,023 samples of lung adenocarcinomas.</a:t>
            </a:r>
          </a:p>
          <a:p>
            <a:pPr marL="72000" algn="l"/>
            <a:endParaRPr lang="en-GB" sz="1600" i="1">
              <a:solidFill>
                <a:schemeClr val="bg1"/>
              </a:solidFill>
              <a:latin typeface="Arial" pitchFamily="34" charset="0"/>
              <a:ea typeface="ＭＳ Ｐゴシック" charset="0"/>
              <a:cs typeface="Arial" pitchFamily="34" charset="0"/>
            </a:endParaRPr>
          </a:p>
          <a:p>
            <a:pPr marL="72000" algn="l"/>
            <a:r>
              <a:rPr lang="en-GB" sz="1600">
                <a:solidFill>
                  <a:schemeClr val="bg1"/>
                </a:solidFill>
                <a:latin typeface="Arial" pitchFamily="34" charset="0"/>
                <a:ea typeface="ＭＳ Ｐゴシック" charset="0"/>
                <a:cs typeface="Arial" pitchFamily="34" charset="0"/>
              </a:rPr>
              <a:t>The</a:t>
            </a:r>
            <a:r>
              <a:rPr lang="en-GB" sz="1600" i="1">
                <a:solidFill>
                  <a:schemeClr val="bg1"/>
                </a:solidFill>
                <a:latin typeface="Arial" pitchFamily="34" charset="0"/>
                <a:ea typeface="ＭＳ Ｐゴシック" charset="0"/>
                <a:cs typeface="Arial" pitchFamily="34" charset="0"/>
              </a:rPr>
              <a:t> BRAF</a:t>
            </a:r>
            <a:r>
              <a:rPr lang="en-GB" sz="1600">
                <a:solidFill>
                  <a:schemeClr val="bg1"/>
                </a:solidFill>
                <a:latin typeface="Arial" pitchFamily="34" charset="0"/>
                <a:ea typeface="ＭＳ Ｐゴシック" charset="0"/>
                <a:cs typeface="Arial" pitchFamily="34" charset="0"/>
              </a:rPr>
              <a:t> mutation (V600E) was highest in White patients (1.57%) compared with Asian patients (0.85%), Black patients (1.25%), Native American patients (0%) and other patients (0.99%). These values show no statistical difference, in part due to the small sample size.</a:t>
            </a:r>
          </a:p>
        </p:txBody>
      </p:sp>
      <p:graphicFrame>
        <p:nvGraphicFramePr>
          <p:cNvPr id="3" name="Chart 2">
            <a:extLst>
              <a:ext uri="{FF2B5EF4-FFF2-40B4-BE49-F238E27FC236}">
                <a16:creationId xmlns:a16="http://schemas.microsoft.com/office/drawing/2014/main" id="{9A7E95A1-8030-1581-D719-C961BB6B1D9E}"/>
              </a:ext>
            </a:extLst>
          </p:cNvPr>
          <p:cNvGraphicFramePr/>
          <p:nvPr>
            <p:extLst>
              <p:ext uri="{D42A27DB-BD31-4B8C-83A1-F6EECF244321}">
                <p14:modId xmlns:p14="http://schemas.microsoft.com/office/powerpoint/2010/main" val="3869059844"/>
              </p:ext>
            </p:extLst>
          </p:nvPr>
        </p:nvGraphicFramePr>
        <p:xfrm>
          <a:off x="80818" y="1459442"/>
          <a:ext cx="8010236" cy="47289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995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7">
            <a:extLst>
              <a:ext uri="{FF2B5EF4-FFF2-40B4-BE49-F238E27FC236}">
                <a16:creationId xmlns:a16="http://schemas.microsoft.com/office/drawing/2014/main" id="{F44255D9-2FF1-3081-0360-633127F350D7}"/>
              </a:ext>
            </a:extLst>
          </p:cNvPr>
          <p:cNvGraphicFramePr/>
          <p:nvPr>
            <p:extLst>
              <p:ext uri="{D42A27DB-BD31-4B8C-83A1-F6EECF244321}">
                <p14:modId xmlns:p14="http://schemas.microsoft.com/office/powerpoint/2010/main" val="3349641967"/>
              </p:ext>
            </p:extLst>
          </p:nvPr>
        </p:nvGraphicFramePr>
        <p:xfrm>
          <a:off x="427018" y="1713998"/>
          <a:ext cx="5490027" cy="3430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phique 18">
            <a:extLst>
              <a:ext uri="{FF2B5EF4-FFF2-40B4-BE49-F238E27FC236}">
                <a16:creationId xmlns:a16="http://schemas.microsoft.com/office/drawing/2014/main" id="{B1C185F2-80A7-3876-FC50-12973A1188E5}"/>
              </a:ext>
            </a:extLst>
          </p:cNvPr>
          <p:cNvGraphicFramePr/>
          <p:nvPr>
            <p:extLst>
              <p:ext uri="{D42A27DB-BD31-4B8C-83A1-F6EECF244321}">
                <p14:modId xmlns:p14="http://schemas.microsoft.com/office/powerpoint/2010/main" val="3079176214"/>
              </p:ext>
            </p:extLst>
          </p:nvPr>
        </p:nvGraphicFramePr>
        <p:xfrm>
          <a:off x="5963012" y="1726614"/>
          <a:ext cx="5812705" cy="3430003"/>
        </p:xfrm>
        <a:graphic>
          <a:graphicData uri="http://schemas.openxmlformats.org/drawingml/2006/chart">
            <c:chart xmlns:c="http://schemas.openxmlformats.org/drawingml/2006/chart" xmlns:r="http://schemas.openxmlformats.org/officeDocument/2006/relationships" r:id="rId4"/>
          </a:graphicData>
        </a:graphic>
      </p:graphicFrame>
      <p:sp>
        <p:nvSpPr>
          <p:cNvPr id="5" name="Rounded Rectangle 4">
            <a:extLst>
              <a:ext uri="{FF2B5EF4-FFF2-40B4-BE49-F238E27FC236}">
                <a16:creationId xmlns:a16="http://schemas.microsoft.com/office/drawing/2014/main" id="{C77039B6-44CF-DA96-3F40-F45DCF2B886A}"/>
              </a:ext>
            </a:extLst>
          </p:cNvPr>
          <p:cNvSpPr/>
          <p:nvPr/>
        </p:nvSpPr>
        <p:spPr>
          <a:xfrm>
            <a:off x="7412552" y="1450823"/>
            <a:ext cx="2913623" cy="3198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noProof="0">
                <a:solidFill>
                  <a:schemeClr val="bg1"/>
                </a:solidFill>
              </a:rPr>
              <a:t>Chinese </a:t>
            </a:r>
            <a:r>
              <a:rPr lang="en-GB" sz="1600" baseline="0" noProof="0">
                <a:solidFill>
                  <a:schemeClr val="bg1"/>
                </a:solidFill>
              </a:rPr>
              <a:t>population</a:t>
            </a:r>
            <a:r>
              <a:rPr lang="en-GB" sz="1600" baseline="30000" noProof="0">
                <a:solidFill>
                  <a:schemeClr val="bg1"/>
                </a:solidFill>
              </a:rPr>
              <a:t>2</a:t>
            </a:r>
            <a:r>
              <a:rPr lang="en-GB" sz="1600" baseline="0" noProof="0">
                <a:solidFill>
                  <a:schemeClr val="bg1"/>
                </a:solidFill>
              </a:rPr>
              <a:t> </a:t>
            </a:r>
            <a:endParaRPr lang="en-GB" sz="1600" noProof="0">
              <a:solidFill>
                <a:schemeClr val="bg1"/>
              </a:solidFill>
            </a:endParaRPr>
          </a:p>
        </p:txBody>
      </p:sp>
      <p:sp>
        <p:nvSpPr>
          <p:cNvPr id="6" name="Rounded Rectangle 5">
            <a:extLst>
              <a:ext uri="{FF2B5EF4-FFF2-40B4-BE49-F238E27FC236}">
                <a16:creationId xmlns:a16="http://schemas.microsoft.com/office/drawing/2014/main" id="{FB9C5969-DD97-9B2A-2688-852408833F85}"/>
              </a:ext>
            </a:extLst>
          </p:cNvPr>
          <p:cNvSpPr/>
          <p:nvPr/>
        </p:nvSpPr>
        <p:spPr>
          <a:xfrm>
            <a:off x="1715220" y="1450823"/>
            <a:ext cx="2913623" cy="3211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noProof="0">
                <a:solidFill>
                  <a:schemeClr val="bg1"/>
                </a:solidFill>
              </a:rPr>
              <a:t>Caucasian population</a:t>
            </a:r>
            <a:r>
              <a:rPr lang="en-GB" sz="1600" baseline="30000" noProof="0">
                <a:solidFill>
                  <a:schemeClr val="bg1"/>
                </a:solidFill>
              </a:rPr>
              <a:t>1</a:t>
            </a:r>
          </a:p>
        </p:txBody>
      </p:sp>
      <p:sp>
        <p:nvSpPr>
          <p:cNvPr id="2" name="Titre 1">
            <a:extLst>
              <a:ext uri="{FF2B5EF4-FFF2-40B4-BE49-F238E27FC236}">
                <a16:creationId xmlns:a16="http://schemas.microsoft.com/office/drawing/2014/main" id="{C74EB35E-6495-E59F-418E-516B5F649E78}"/>
              </a:ext>
            </a:extLst>
          </p:cNvPr>
          <p:cNvSpPr>
            <a:spLocks noGrp="1"/>
          </p:cNvSpPr>
          <p:nvPr>
            <p:ph type="title"/>
          </p:nvPr>
        </p:nvSpPr>
        <p:spPr/>
        <p:txBody>
          <a:bodyPr>
            <a:noAutofit/>
          </a:bodyPr>
          <a:lstStyle/>
          <a:p>
            <a:r>
              <a:rPr lang="en-GB" sz="2400">
                <a:solidFill>
                  <a:srgbClr val="0061A7"/>
                </a:solidFill>
                <a:latin typeface="Arial" pitchFamily="34" charset="0"/>
                <a:ea typeface="ＭＳ Ｐゴシック" charset="0"/>
                <a:cs typeface="Arial" pitchFamily="34" charset="0"/>
              </a:rPr>
              <a:t>Distribution of the </a:t>
            </a:r>
            <a:r>
              <a:rPr lang="en-GB" sz="2400" i="1">
                <a:solidFill>
                  <a:srgbClr val="0061A7"/>
                </a:solidFill>
                <a:latin typeface="Arial" pitchFamily="34" charset="0"/>
                <a:ea typeface="ＭＳ Ｐゴシック" charset="0"/>
                <a:cs typeface="Arial" pitchFamily="34" charset="0"/>
              </a:rPr>
              <a:t>BRAF</a:t>
            </a:r>
            <a:r>
              <a:rPr lang="en-GB" sz="2400">
                <a:solidFill>
                  <a:srgbClr val="0061A7"/>
                </a:solidFill>
                <a:latin typeface="Arial" pitchFamily="34" charset="0"/>
                <a:ea typeface="ＭＳ Ｐゴシック" charset="0"/>
                <a:cs typeface="Arial" pitchFamily="34" charset="0"/>
              </a:rPr>
              <a:t> mutation classification may vary depending on patient ethnicity</a:t>
            </a:r>
            <a:endParaRPr lang="en-GB" sz="2400"/>
          </a:p>
        </p:txBody>
      </p:sp>
      <p:sp>
        <p:nvSpPr>
          <p:cNvPr id="4" name="Espace réservé du texte 3">
            <a:extLst>
              <a:ext uri="{FF2B5EF4-FFF2-40B4-BE49-F238E27FC236}">
                <a16:creationId xmlns:a16="http://schemas.microsoft.com/office/drawing/2014/main" id="{427C89AB-9545-07FC-C03C-A31F20C612E2}"/>
              </a:ext>
            </a:extLst>
          </p:cNvPr>
          <p:cNvSpPr>
            <a:spLocks noGrp="1"/>
          </p:cNvSpPr>
          <p:nvPr>
            <p:ph type="body" sz="quarter" idx="4294967295"/>
          </p:nvPr>
        </p:nvSpPr>
        <p:spPr>
          <a:xfrm>
            <a:off x="838200" y="6058627"/>
            <a:ext cx="10791769" cy="608013"/>
          </a:xfrm>
        </p:spPr>
        <p:txBody>
          <a:bodyPr anchor="b">
            <a:noAutofit/>
          </a:bodyPr>
          <a:lstStyle/>
          <a:p>
            <a:pPr marL="0" indent="0">
              <a:spcBef>
                <a:spcPts val="0"/>
              </a:spcBef>
              <a:buNone/>
            </a:pPr>
            <a:r>
              <a:rPr lang="en-GB" sz="900"/>
              <a:t>*V600 E n=74; V600L n=1; </a:t>
            </a:r>
            <a:r>
              <a:rPr lang="en-GB" sz="900" baseline="30000"/>
              <a:t>†</a:t>
            </a:r>
            <a:r>
              <a:rPr lang="en-GB" sz="900"/>
              <a:t>Patients with mutations that fell outside of the </a:t>
            </a:r>
            <a:r>
              <a:rPr lang="en-GB" sz="900" err="1"/>
              <a:t>preexisting</a:t>
            </a:r>
            <a:r>
              <a:rPr lang="en-GB" sz="900"/>
              <a:t> definitions of Class II and III </a:t>
            </a:r>
            <a:r>
              <a:rPr lang="en-GB" sz="900" i="1"/>
              <a:t>BRAF</a:t>
            </a:r>
            <a:r>
              <a:rPr lang="en-GB" sz="900"/>
              <a:t> mutations were categorised as ‘other’; this category consisted of 87 </a:t>
            </a:r>
            <a:r>
              <a:rPr lang="en-GB" sz="900" i="1"/>
              <a:t>BRAF</a:t>
            </a:r>
            <a:r>
              <a:rPr lang="en-GB" sz="900"/>
              <a:t> variants.</a:t>
            </a:r>
          </a:p>
          <a:p>
            <a:pPr marL="0" indent="0">
              <a:spcBef>
                <a:spcPts val="0"/>
              </a:spcBef>
              <a:buNone/>
            </a:pPr>
            <a:r>
              <a:rPr lang="fr-FR" sz="900" i="1"/>
              <a:t>BRAF</a:t>
            </a:r>
            <a:r>
              <a:rPr lang="fr-FR" sz="900"/>
              <a:t>, B-Raf proto-</a:t>
            </a:r>
            <a:r>
              <a:rPr lang="fr-FR" sz="900" err="1"/>
              <a:t>oncogene</a:t>
            </a:r>
            <a:r>
              <a:rPr lang="fr-FR" sz="900"/>
              <a:t> serine/</a:t>
            </a:r>
            <a:r>
              <a:rPr lang="fr-FR" sz="900" err="1"/>
              <a:t>threonine-protein</a:t>
            </a:r>
            <a:r>
              <a:rPr lang="fr-FR" sz="900"/>
              <a:t> kinase; NSCLC, non-</a:t>
            </a:r>
            <a:r>
              <a:rPr lang="fr-FR" sz="900" err="1"/>
              <a:t>small</a:t>
            </a:r>
            <a:r>
              <a:rPr lang="fr-FR" sz="900"/>
              <a:t> </a:t>
            </a:r>
            <a:r>
              <a:rPr lang="fr-FR" sz="900" err="1"/>
              <a:t>cell</a:t>
            </a:r>
            <a:r>
              <a:rPr lang="fr-FR" sz="900"/>
              <a:t> </a:t>
            </a:r>
            <a:r>
              <a:rPr lang="fr-FR" sz="900" err="1"/>
              <a:t>lung</a:t>
            </a:r>
            <a:r>
              <a:rPr lang="fr-FR" sz="900"/>
              <a:t> cancer.</a:t>
            </a:r>
          </a:p>
          <a:p>
            <a:pPr marL="0" indent="0" algn="l">
              <a:spcBef>
                <a:spcPts val="0"/>
              </a:spcBef>
              <a:buNone/>
            </a:pPr>
            <a:r>
              <a:rPr lang="fr-FR" sz="900"/>
              <a:t>1. </a:t>
            </a:r>
            <a:r>
              <a:rPr lang="en-GB" sz="900" err="1"/>
              <a:t>Dagogo</a:t>
            </a:r>
            <a:r>
              <a:rPr lang="en-GB" sz="900"/>
              <a:t>-Jack I, et al. </a:t>
            </a:r>
            <a:r>
              <a:rPr lang="en-GB" sz="900" i="1"/>
              <a:t>Clin Cancer Res. </a:t>
            </a:r>
            <a:r>
              <a:rPr lang="en-GB" sz="900"/>
              <a:t>2019;25(1):158-165; 2. </a:t>
            </a:r>
            <a:r>
              <a:rPr lang="da-DK" sz="900" b="0" u="none" strike="noStrike" baseline="0"/>
              <a:t>Lin Q, et al. </a:t>
            </a:r>
            <a:r>
              <a:rPr lang="da-DK" sz="900" b="0" i="1" u="none" strike="noStrike" baseline="0"/>
              <a:t>J </a:t>
            </a:r>
            <a:r>
              <a:rPr lang="da-DK" sz="900" b="0" i="1" u="none" strike="noStrike" baseline="0" err="1"/>
              <a:t>Transl</a:t>
            </a:r>
            <a:r>
              <a:rPr lang="da-DK" sz="900" b="0" i="1" u="none" strike="noStrike" baseline="0"/>
              <a:t> Med. </a:t>
            </a:r>
            <a:r>
              <a:rPr lang="da-DK" sz="900" b="0" u="none" strike="noStrike" baseline="0"/>
              <a:t>2019;17(1):298.</a:t>
            </a:r>
            <a:endParaRPr lang="en-GB" sz="900"/>
          </a:p>
        </p:txBody>
      </p:sp>
      <p:cxnSp>
        <p:nvCxnSpPr>
          <p:cNvPr id="20" name="Connecteur droit avec flèche 19">
            <a:extLst>
              <a:ext uri="{FF2B5EF4-FFF2-40B4-BE49-F238E27FC236}">
                <a16:creationId xmlns:a16="http://schemas.microsoft.com/office/drawing/2014/main" id="{CCF0BC93-3E6D-3F85-A320-0D6C34E99FAD}"/>
              </a:ext>
            </a:extLst>
          </p:cNvPr>
          <p:cNvCxnSpPr>
            <a:cxnSpLocks/>
          </p:cNvCxnSpPr>
          <p:nvPr/>
        </p:nvCxnSpPr>
        <p:spPr>
          <a:xfrm flipH="1">
            <a:off x="10020063" y="2242769"/>
            <a:ext cx="381000" cy="29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0FA4F69A-9695-B1AF-D95C-A71A9FDB1865}"/>
              </a:ext>
            </a:extLst>
          </p:cNvPr>
          <p:cNvCxnSpPr>
            <a:cxnSpLocks/>
          </p:cNvCxnSpPr>
          <p:nvPr/>
        </p:nvCxnSpPr>
        <p:spPr>
          <a:xfrm flipH="1">
            <a:off x="4430805" y="2242769"/>
            <a:ext cx="381000" cy="29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D29DF636-0487-6828-6C06-11FD54D130BA}"/>
              </a:ext>
            </a:extLst>
          </p:cNvPr>
          <p:cNvSpPr txBox="1"/>
          <p:nvPr/>
        </p:nvSpPr>
        <p:spPr>
          <a:xfrm>
            <a:off x="10166325" y="1950102"/>
            <a:ext cx="1321196" cy="276999"/>
          </a:xfrm>
          <a:prstGeom prst="rect">
            <a:avLst/>
          </a:prstGeom>
          <a:noFill/>
        </p:spPr>
        <p:txBody>
          <a:bodyPr wrap="none" rtlCol="0">
            <a:spAutoFit/>
          </a:bodyPr>
          <a:lstStyle/>
          <a:p>
            <a:r>
              <a:rPr lang="en-GB" sz="1200" b="1">
                <a:solidFill>
                  <a:schemeClr val="accent1">
                    <a:lumMod val="75000"/>
                  </a:schemeClr>
                </a:solidFill>
                <a:latin typeface="Arial" panose="020B0604020202020204" pitchFamily="34" charset="0"/>
                <a:cs typeface="Arial" panose="020B0604020202020204" pitchFamily="34" charset="0"/>
              </a:rPr>
              <a:t>V600 mutation*</a:t>
            </a:r>
          </a:p>
        </p:txBody>
      </p:sp>
      <p:sp>
        <p:nvSpPr>
          <p:cNvPr id="23" name="ZoneTexte 22">
            <a:extLst>
              <a:ext uri="{FF2B5EF4-FFF2-40B4-BE49-F238E27FC236}">
                <a16:creationId xmlns:a16="http://schemas.microsoft.com/office/drawing/2014/main" id="{BA5D686F-CE96-D57B-BC27-6F803BAEAA9D}"/>
              </a:ext>
            </a:extLst>
          </p:cNvPr>
          <p:cNvSpPr txBox="1"/>
          <p:nvPr/>
        </p:nvSpPr>
        <p:spPr>
          <a:xfrm>
            <a:off x="4621305" y="1950102"/>
            <a:ext cx="1334020" cy="276999"/>
          </a:xfrm>
          <a:prstGeom prst="rect">
            <a:avLst/>
          </a:prstGeom>
          <a:noFill/>
        </p:spPr>
        <p:txBody>
          <a:bodyPr wrap="none" rtlCol="0">
            <a:spAutoFit/>
          </a:bodyPr>
          <a:lstStyle/>
          <a:p>
            <a:r>
              <a:rPr lang="en-GB" sz="1200" b="1">
                <a:solidFill>
                  <a:schemeClr val="accent1">
                    <a:lumMod val="75000"/>
                  </a:schemeClr>
                </a:solidFill>
                <a:latin typeface="Arial" panose="020B0604020202020204" pitchFamily="34" charset="0"/>
                <a:cs typeface="Arial" panose="020B0604020202020204" pitchFamily="34" charset="0"/>
              </a:rPr>
              <a:t>V600E mutation</a:t>
            </a:r>
          </a:p>
        </p:txBody>
      </p:sp>
      <p:sp>
        <p:nvSpPr>
          <p:cNvPr id="24" name="ZoneTexte 23">
            <a:extLst>
              <a:ext uri="{FF2B5EF4-FFF2-40B4-BE49-F238E27FC236}">
                <a16:creationId xmlns:a16="http://schemas.microsoft.com/office/drawing/2014/main" id="{EEC5A1B2-979C-96BD-DD20-3E1C0BA43A4D}"/>
              </a:ext>
            </a:extLst>
          </p:cNvPr>
          <p:cNvSpPr txBox="1"/>
          <p:nvPr/>
        </p:nvSpPr>
        <p:spPr>
          <a:xfrm>
            <a:off x="562031" y="4977563"/>
            <a:ext cx="5220000" cy="1055608"/>
          </a:xfrm>
          <a:prstGeom prst="roundRect">
            <a:avLst/>
          </a:prstGeom>
          <a:solidFill>
            <a:schemeClr val="accent2"/>
          </a:solidFill>
        </p:spPr>
        <p:txBody>
          <a:bodyPr wrap="square" rtlCol="0">
            <a:spAutoFit/>
          </a:bodyPr>
          <a:lstStyle/>
          <a:p>
            <a:pPr algn="l"/>
            <a:r>
              <a:rPr lang="en-US" sz="1400">
                <a:solidFill>
                  <a:schemeClr val="bg1"/>
                </a:solidFill>
              </a:rPr>
              <a:t>Results from a</a:t>
            </a:r>
            <a:r>
              <a:rPr lang="en-US" sz="1400" b="0" i="0" u="none" strike="noStrike" baseline="0">
                <a:solidFill>
                  <a:schemeClr val="bg1"/>
                </a:solidFill>
              </a:rPr>
              <a:t> study based in the US reported the classification of </a:t>
            </a:r>
            <a:r>
              <a:rPr lang="en-US" sz="1400" b="0" i="1" u="none" strike="noStrike" baseline="0">
                <a:solidFill>
                  <a:schemeClr val="bg1"/>
                </a:solidFill>
              </a:rPr>
              <a:t>BRAF</a:t>
            </a:r>
            <a:r>
              <a:rPr lang="en-US" sz="1400" b="0" i="0" u="none" strike="noStrike" baseline="0">
                <a:solidFill>
                  <a:schemeClr val="bg1"/>
                </a:solidFill>
              </a:rPr>
              <a:t> variants in a total study population of 236 patients (V600 n=107, </a:t>
            </a:r>
            <a:r>
              <a:rPr lang="en-US" sz="1400">
                <a:solidFill>
                  <a:schemeClr val="bg1"/>
                </a:solidFill>
              </a:rPr>
              <a:t>non-V600 </a:t>
            </a:r>
            <a:r>
              <a:rPr lang="en-US" sz="1400" b="0" i="0" u="none" strike="noStrike" baseline="0">
                <a:solidFill>
                  <a:schemeClr val="bg1"/>
                </a:solidFill>
              </a:rPr>
              <a:t>n=129) with </a:t>
            </a:r>
            <a:r>
              <a:rPr lang="en-US" sz="1400" b="0" i="1" u="none" strike="noStrike" baseline="0">
                <a:solidFill>
                  <a:schemeClr val="bg1"/>
                </a:solidFill>
              </a:rPr>
              <a:t>BRAF</a:t>
            </a:r>
            <a:r>
              <a:rPr lang="en-US" sz="1400" b="0" i="0" u="none" strike="noStrike" baseline="0">
                <a:solidFill>
                  <a:schemeClr val="bg1"/>
                </a:solidFill>
              </a:rPr>
              <a:t>-mutant NSCLC</a:t>
            </a:r>
          </a:p>
        </p:txBody>
      </p:sp>
      <p:sp>
        <p:nvSpPr>
          <p:cNvPr id="25" name="ZoneTexte 24">
            <a:extLst>
              <a:ext uri="{FF2B5EF4-FFF2-40B4-BE49-F238E27FC236}">
                <a16:creationId xmlns:a16="http://schemas.microsoft.com/office/drawing/2014/main" id="{166F68C2-B967-0509-08A2-79CD1A200DAD}"/>
              </a:ext>
            </a:extLst>
          </p:cNvPr>
          <p:cNvSpPr txBox="1"/>
          <p:nvPr/>
        </p:nvSpPr>
        <p:spPr>
          <a:xfrm>
            <a:off x="6259364" y="4977563"/>
            <a:ext cx="5220000" cy="1055608"/>
          </a:xfrm>
          <a:prstGeom prst="roundRect">
            <a:avLst/>
          </a:prstGeom>
          <a:solidFill>
            <a:schemeClr val="accent2"/>
          </a:solidFill>
        </p:spPr>
        <p:txBody>
          <a:bodyPr wrap="square" rtlCol="0">
            <a:spAutoFit/>
          </a:bodyPr>
          <a:lstStyle/>
          <a:p>
            <a:pPr algn="l"/>
            <a:r>
              <a:rPr lang="en-US" sz="1400" b="0" i="0" u="none" strike="noStrike" baseline="0">
                <a:solidFill>
                  <a:schemeClr val="bg1"/>
                </a:solidFill>
              </a:rPr>
              <a:t>Results from a study based in China reported the classification of </a:t>
            </a:r>
            <a:r>
              <a:rPr lang="en-US" sz="1400" b="0" i="1" u="none" strike="noStrike" baseline="0">
                <a:solidFill>
                  <a:schemeClr val="bg1"/>
                </a:solidFill>
              </a:rPr>
              <a:t>BRAF</a:t>
            </a:r>
            <a:r>
              <a:rPr lang="en-US" sz="1400" b="0" i="0" u="none" strike="noStrike" baseline="0">
                <a:solidFill>
                  <a:schemeClr val="bg1"/>
                </a:solidFill>
              </a:rPr>
              <a:t> variants in a total study population of 238 patients (V600 n=75, non-V600 n=</a:t>
            </a:r>
            <a:r>
              <a:rPr lang="en-US" sz="1400">
                <a:solidFill>
                  <a:schemeClr val="bg1"/>
                </a:solidFill>
              </a:rPr>
              <a:t>83</a:t>
            </a:r>
            <a:r>
              <a:rPr lang="en-US" sz="1400" b="0" i="0" u="none" strike="noStrike" baseline="0">
                <a:solidFill>
                  <a:schemeClr val="bg1"/>
                </a:solidFill>
              </a:rPr>
              <a:t>, other n=80) with </a:t>
            </a:r>
            <a:r>
              <a:rPr lang="en-GB" sz="1400" b="0" i="0" u="none" strike="noStrike" baseline="0">
                <a:solidFill>
                  <a:schemeClr val="bg1"/>
                </a:solidFill>
              </a:rPr>
              <a:t>S</a:t>
            </a:r>
            <a:r>
              <a:rPr lang="en-GB" sz="1400" kern="1200">
                <a:solidFill>
                  <a:schemeClr val="bg1"/>
                </a:solidFill>
                <a:latin typeface="+mn-lt"/>
                <a:ea typeface="+mn-ea"/>
                <a:cs typeface="+mn-cs"/>
              </a:rPr>
              <a:t>tage I–IV </a:t>
            </a:r>
            <a:r>
              <a:rPr lang="en-US" sz="1400" b="0" i="1" u="none" strike="noStrike" baseline="0">
                <a:solidFill>
                  <a:schemeClr val="bg1"/>
                </a:solidFill>
              </a:rPr>
              <a:t>BRAF</a:t>
            </a:r>
            <a:r>
              <a:rPr lang="en-US" sz="1400" b="0" i="0" u="none" strike="noStrike" baseline="0">
                <a:solidFill>
                  <a:schemeClr val="bg1"/>
                </a:solidFill>
              </a:rPr>
              <a:t>-mutant NSCLC</a:t>
            </a:r>
            <a:endParaRPr lang="en-US" sz="1400" kern="1200">
              <a:solidFill>
                <a:schemeClr val="bg1"/>
              </a:solidFill>
              <a:latin typeface="+mn-lt"/>
              <a:ea typeface="+mn-ea"/>
              <a:cs typeface="+mn-cs"/>
            </a:endParaRPr>
          </a:p>
        </p:txBody>
      </p:sp>
      <p:grpSp>
        <p:nvGrpSpPr>
          <p:cNvPr id="31" name="Group 30">
            <a:extLst>
              <a:ext uri="{FF2B5EF4-FFF2-40B4-BE49-F238E27FC236}">
                <a16:creationId xmlns:a16="http://schemas.microsoft.com/office/drawing/2014/main" id="{69AF0143-F2ED-9673-8187-F242877C6DA0}"/>
              </a:ext>
            </a:extLst>
          </p:cNvPr>
          <p:cNvGrpSpPr/>
          <p:nvPr/>
        </p:nvGrpSpPr>
        <p:grpSpPr>
          <a:xfrm>
            <a:off x="7877955" y="4628390"/>
            <a:ext cx="2199816" cy="276999"/>
            <a:chOff x="704526" y="1751595"/>
            <a:chExt cx="2199816" cy="276999"/>
          </a:xfrm>
        </p:grpSpPr>
        <p:sp>
          <p:nvSpPr>
            <p:cNvPr id="17" name="Rectangle 16">
              <a:extLst>
                <a:ext uri="{FF2B5EF4-FFF2-40B4-BE49-F238E27FC236}">
                  <a16:creationId xmlns:a16="http://schemas.microsoft.com/office/drawing/2014/main" id="{3B32C9AC-EE5B-ADB5-11F7-414BBBFF97B8}"/>
                </a:ext>
              </a:extLst>
            </p:cNvPr>
            <p:cNvSpPr/>
            <p:nvPr/>
          </p:nvSpPr>
          <p:spPr>
            <a:xfrm>
              <a:off x="704526" y="1836095"/>
              <a:ext cx="108000" cy="108000"/>
            </a:xfrm>
            <a:prstGeom prst="rect">
              <a:avLst/>
            </a:prstGeom>
            <a:solidFill>
              <a:schemeClr val="accent2"/>
            </a:solidFill>
            <a:ln w="19050">
              <a:solidFill>
                <a:srgbClr val="005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9684974-312D-073B-DE2D-73CFF0284C55}"/>
                </a:ext>
              </a:extLst>
            </p:cNvPr>
            <p:cNvSpPr txBox="1"/>
            <p:nvPr/>
          </p:nvSpPr>
          <p:spPr>
            <a:xfrm>
              <a:off x="758526" y="1751595"/>
              <a:ext cx="542136" cy="276999"/>
            </a:xfrm>
            <a:prstGeom prst="rect">
              <a:avLst/>
            </a:prstGeom>
            <a:noFill/>
          </p:spPr>
          <p:txBody>
            <a:bodyPr wrap="none" rtlCol="0">
              <a:spAutoFit/>
            </a:bodyPr>
            <a:lstStyle/>
            <a:p>
              <a:r>
                <a:rPr lang="en-GB" sz="1200"/>
                <a:t>V600</a:t>
              </a:r>
            </a:p>
          </p:txBody>
        </p:sp>
        <p:sp>
          <p:nvSpPr>
            <p:cNvPr id="27" name="Rectangle 26">
              <a:extLst>
                <a:ext uri="{FF2B5EF4-FFF2-40B4-BE49-F238E27FC236}">
                  <a16:creationId xmlns:a16="http://schemas.microsoft.com/office/drawing/2014/main" id="{8C6B0E76-7601-F1D0-925C-6C234C2C43B1}"/>
                </a:ext>
              </a:extLst>
            </p:cNvPr>
            <p:cNvSpPr/>
            <p:nvPr/>
          </p:nvSpPr>
          <p:spPr>
            <a:xfrm>
              <a:off x="1300662" y="1836095"/>
              <a:ext cx="108000" cy="108000"/>
            </a:xfrm>
            <a:prstGeom prst="rect">
              <a:avLst/>
            </a:prstGeom>
            <a:solidFill>
              <a:schemeClr val="accent4"/>
            </a:solidFill>
            <a:ln w="19050">
              <a:solidFill>
                <a:srgbClr val="86A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071E9572-E615-3832-8014-CB9B61F3E386}"/>
                </a:ext>
              </a:extLst>
            </p:cNvPr>
            <p:cNvSpPr txBox="1"/>
            <p:nvPr/>
          </p:nvSpPr>
          <p:spPr>
            <a:xfrm>
              <a:off x="1354662" y="1751595"/>
              <a:ext cx="868585" cy="276999"/>
            </a:xfrm>
            <a:prstGeom prst="rect">
              <a:avLst/>
            </a:prstGeom>
            <a:noFill/>
          </p:spPr>
          <p:txBody>
            <a:bodyPr wrap="square" rtlCol="0">
              <a:spAutoFit/>
            </a:bodyPr>
            <a:lstStyle/>
            <a:p>
              <a:r>
                <a:rPr lang="en-GB" sz="1200"/>
                <a:t>Non-V600</a:t>
              </a:r>
            </a:p>
          </p:txBody>
        </p:sp>
        <p:sp>
          <p:nvSpPr>
            <p:cNvPr id="29" name="Rectangle 28">
              <a:extLst>
                <a:ext uri="{FF2B5EF4-FFF2-40B4-BE49-F238E27FC236}">
                  <a16:creationId xmlns:a16="http://schemas.microsoft.com/office/drawing/2014/main" id="{0326E80C-3041-C9E9-67DB-7ADCE85AB6C2}"/>
                </a:ext>
              </a:extLst>
            </p:cNvPr>
            <p:cNvSpPr/>
            <p:nvPr/>
          </p:nvSpPr>
          <p:spPr>
            <a:xfrm>
              <a:off x="2223247" y="1836095"/>
              <a:ext cx="108000" cy="108000"/>
            </a:xfrm>
            <a:prstGeom prst="rect">
              <a:avLst/>
            </a:prstGeom>
            <a:solidFill>
              <a:srgbClr val="D5D5D5"/>
            </a:solidFill>
            <a:ln w="190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6F5AC807-E879-9023-583F-894347BE22D0}"/>
                </a:ext>
              </a:extLst>
            </p:cNvPr>
            <p:cNvSpPr txBox="1"/>
            <p:nvPr/>
          </p:nvSpPr>
          <p:spPr>
            <a:xfrm>
              <a:off x="2277247" y="1751595"/>
              <a:ext cx="627095" cy="276999"/>
            </a:xfrm>
            <a:prstGeom prst="rect">
              <a:avLst/>
            </a:prstGeom>
            <a:noFill/>
          </p:spPr>
          <p:txBody>
            <a:bodyPr wrap="none" rtlCol="0">
              <a:spAutoFit/>
            </a:bodyPr>
            <a:lstStyle/>
            <a:p>
              <a:r>
                <a:rPr lang="en-GB" sz="1200"/>
                <a:t>Other</a:t>
              </a:r>
              <a:r>
                <a:rPr lang="en-GB" sz="1200" baseline="30000"/>
                <a:t>†</a:t>
              </a:r>
            </a:p>
          </p:txBody>
        </p:sp>
      </p:grpSp>
      <p:grpSp>
        <p:nvGrpSpPr>
          <p:cNvPr id="32" name="Group 31">
            <a:extLst>
              <a:ext uri="{FF2B5EF4-FFF2-40B4-BE49-F238E27FC236}">
                <a16:creationId xmlns:a16="http://schemas.microsoft.com/office/drawing/2014/main" id="{07B55E81-9186-A17D-D926-BC4E4BA95BE3}"/>
              </a:ext>
            </a:extLst>
          </p:cNvPr>
          <p:cNvGrpSpPr/>
          <p:nvPr/>
        </p:nvGrpSpPr>
        <p:grpSpPr>
          <a:xfrm>
            <a:off x="2608991" y="4628391"/>
            <a:ext cx="1518721" cy="276999"/>
            <a:chOff x="704526" y="1751595"/>
            <a:chExt cx="1518721" cy="276999"/>
          </a:xfrm>
        </p:grpSpPr>
        <p:sp>
          <p:nvSpPr>
            <p:cNvPr id="33" name="Rectangle 32">
              <a:extLst>
                <a:ext uri="{FF2B5EF4-FFF2-40B4-BE49-F238E27FC236}">
                  <a16:creationId xmlns:a16="http://schemas.microsoft.com/office/drawing/2014/main" id="{B99F91F7-C19D-4DCB-A09F-7609A4330454}"/>
                </a:ext>
              </a:extLst>
            </p:cNvPr>
            <p:cNvSpPr/>
            <p:nvPr/>
          </p:nvSpPr>
          <p:spPr>
            <a:xfrm>
              <a:off x="704526" y="1836095"/>
              <a:ext cx="108000" cy="108000"/>
            </a:xfrm>
            <a:prstGeom prst="rect">
              <a:avLst/>
            </a:prstGeom>
            <a:solidFill>
              <a:schemeClr val="accent2"/>
            </a:solidFill>
            <a:ln w="19050">
              <a:solidFill>
                <a:srgbClr val="005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6615F7-6869-1979-F4FF-BF677D4D719B}"/>
                </a:ext>
              </a:extLst>
            </p:cNvPr>
            <p:cNvSpPr txBox="1"/>
            <p:nvPr/>
          </p:nvSpPr>
          <p:spPr>
            <a:xfrm>
              <a:off x="758526" y="1751595"/>
              <a:ext cx="542136" cy="276999"/>
            </a:xfrm>
            <a:prstGeom prst="rect">
              <a:avLst/>
            </a:prstGeom>
            <a:noFill/>
          </p:spPr>
          <p:txBody>
            <a:bodyPr wrap="none" rtlCol="0">
              <a:spAutoFit/>
            </a:bodyPr>
            <a:lstStyle/>
            <a:p>
              <a:r>
                <a:rPr lang="en-GB" sz="1200"/>
                <a:t>V600</a:t>
              </a:r>
            </a:p>
          </p:txBody>
        </p:sp>
        <p:sp>
          <p:nvSpPr>
            <p:cNvPr id="35" name="Rectangle 34">
              <a:extLst>
                <a:ext uri="{FF2B5EF4-FFF2-40B4-BE49-F238E27FC236}">
                  <a16:creationId xmlns:a16="http://schemas.microsoft.com/office/drawing/2014/main" id="{E19D30C2-5038-7693-B60C-6665ABEB1FB4}"/>
                </a:ext>
              </a:extLst>
            </p:cNvPr>
            <p:cNvSpPr/>
            <p:nvPr/>
          </p:nvSpPr>
          <p:spPr>
            <a:xfrm>
              <a:off x="1300662" y="1836095"/>
              <a:ext cx="108000" cy="108000"/>
            </a:xfrm>
            <a:prstGeom prst="rect">
              <a:avLst/>
            </a:prstGeom>
            <a:solidFill>
              <a:schemeClr val="accent4"/>
            </a:solidFill>
            <a:ln w="19050">
              <a:solidFill>
                <a:srgbClr val="86A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E5DE5675-FB48-95A3-B014-FE46B04EFC0E}"/>
                </a:ext>
              </a:extLst>
            </p:cNvPr>
            <p:cNvSpPr txBox="1"/>
            <p:nvPr/>
          </p:nvSpPr>
          <p:spPr>
            <a:xfrm>
              <a:off x="1354662" y="1751595"/>
              <a:ext cx="868585" cy="276999"/>
            </a:xfrm>
            <a:prstGeom prst="rect">
              <a:avLst/>
            </a:prstGeom>
            <a:noFill/>
          </p:spPr>
          <p:txBody>
            <a:bodyPr wrap="square" rtlCol="0">
              <a:spAutoFit/>
            </a:bodyPr>
            <a:lstStyle/>
            <a:p>
              <a:r>
                <a:rPr lang="en-GB" sz="1200"/>
                <a:t>Non-V600</a:t>
              </a:r>
            </a:p>
          </p:txBody>
        </p:sp>
      </p:grpSp>
    </p:spTree>
    <p:extLst>
      <p:ext uri="{BB962C8B-B14F-4D97-AF65-F5344CB8AC3E}">
        <p14:creationId xmlns:p14="http://schemas.microsoft.com/office/powerpoint/2010/main" val="363040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410243-C462-F177-0E12-556E90DC6F20}"/>
              </a:ext>
            </a:extLst>
          </p:cNvPr>
          <p:cNvSpPr>
            <a:spLocks noGrp="1"/>
          </p:cNvSpPr>
          <p:nvPr>
            <p:ph type="body" sz="quarter" idx="10"/>
          </p:nvPr>
        </p:nvSpPr>
        <p:spPr>
          <a:xfrm>
            <a:off x="838200" y="6190600"/>
            <a:ext cx="10515600" cy="442882"/>
          </a:xfrm>
        </p:spPr>
        <p:txBody>
          <a:bodyPr/>
          <a:lstStyle/>
          <a:p>
            <a:r>
              <a:rPr lang="en-GB" sz="900"/>
              <a:t>*</a:t>
            </a:r>
            <a:r>
              <a:rPr lang="en-GB" sz="900" i="1"/>
              <a:t>BRAF</a:t>
            </a:r>
            <a:r>
              <a:rPr lang="en-GB" sz="900"/>
              <a:t> class not specified. </a:t>
            </a:r>
            <a:r>
              <a:rPr lang="en-GB" sz="900" baseline="30000"/>
              <a:t>†</a:t>
            </a:r>
            <a:r>
              <a:rPr lang="en-GB" sz="900"/>
              <a:t>One patient had unknown smoking status.</a:t>
            </a:r>
            <a:br>
              <a:rPr lang="en-GB" sz="900"/>
            </a:br>
            <a:r>
              <a:rPr lang="en-GB" sz="900" i="1"/>
              <a:t>BRAF</a:t>
            </a:r>
            <a:r>
              <a:rPr lang="en-GB" sz="900"/>
              <a:t>, B-Raf proto-oncogene serine/threonine-protein kinase; NSCLC, non-small cell lung cancer. </a:t>
            </a:r>
            <a:br>
              <a:rPr lang="en-GB" sz="900"/>
            </a:br>
            <a:r>
              <a:rPr lang="en-GB" sz="900"/>
              <a:t>1. </a:t>
            </a:r>
            <a:r>
              <a:rPr lang="fr-FR" sz="900"/>
              <a:t>Alvarez JGB, et al. </a:t>
            </a:r>
            <a:r>
              <a:rPr lang="fr-FR" sz="900" i="1" err="1"/>
              <a:t>Drugs</a:t>
            </a:r>
            <a:r>
              <a:rPr lang="fr-FR" sz="900" i="1"/>
              <a:t> </a:t>
            </a:r>
            <a:r>
              <a:rPr lang="fr-FR" sz="900" i="1" err="1"/>
              <a:t>Context</a:t>
            </a:r>
            <a:r>
              <a:rPr lang="fr-FR" sz="900" i="1"/>
              <a:t>. </a:t>
            </a:r>
            <a:r>
              <a:rPr lang="fr-FR" sz="900"/>
              <a:t>2019;8:212566; </a:t>
            </a:r>
            <a:r>
              <a:rPr lang="en-GB" sz="900"/>
              <a:t>2. </a:t>
            </a:r>
            <a:r>
              <a:rPr lang="en-GB" sz="900" err="1"/>
              <a:t>Barlesi</a:t>
            </a:r>
            <a:r>
              <a:rPr lang="en-GB" sz="900"/>
              <a:t> F, et al. </a:t>
            </a:r>
            <a:r>
              <a:rPr lang="en-GB" sz="900" i="1"/>
              <a:t>Lancet.</a:t>
            </a:r>
            <a:r>
              <a:rPr lang="en-GB" sz="900"/>
              <a:t> 2016;387(10026):1415-1426; 3. </a:t>
            </a:r>
            <a:r>
              <a:rPr lang="en-GB" sz="900" err="1"/>
              <a:t>Dagogo</a:t>
            </a:r>
            <a:r>
              <a:rPr lang="en-GB" sz="900"/>
              <a:t>-Jack I, et al. </a:t>
            </a:r>
            <a:r>
              <a:rPr lang="en-GB" sz="900" i="1"/>
              <a:t>Clin Cancer Res. </a:t>
            </a:r>
            <a:r>
              <a:rPr lang="en-GB" sz="900"/>
              <a:t>2019;25(1):158-165.</a:t>
            </a:r>
          </a:p>
        </p:txBody>
      </p:sp>
      <p:sp>
        <p:nvSpPr>
          <p:cNvPr id="5" name="Title 4">
            <a:extLst>
              <a:ext uri="{FF2B5EF4-FFF2-40B4-BE49-F238E27FC236}">
                <a16:creationId xmlns:a16="http://schemas.microsoft.com/office/drawing/2014/main" id="{66B9A93A-3FE9-3168-2B9F-49732E54D863}"/>
              </a:ext>
            </a:extLst>
          </p:cNvPr>
          <p:cNvSpPr>
            <a:spLocks noGrp="1"/>
          </p:cNvSpPr>
          <p:nvPr>
            <p:ph type="title"/>
          </p:nvPr>
        </p:nvSpPr>
        <p:spPr/>
        <p:txBody>
          <a:bodyPr>
            <a:noAutofit/>
          </a:bodyPr>
          <a:lstStyle/>
          <a:p>
            <a:r>
              <a:rPr lang="en-US" sz="2400">
                <a:solidFill>
                  <a:srgbClr val="0061A7"/>
                </a:solidFill>
                <a:latin typeface="Arial" pitchFamily="34" charset="0"/>
                <a:ea typeface="ＭＳ Ｐゴシック" charset="0"/>
                <a:cs typeface="Arial" pitchFamily="34" charset="0"/>
              </a:rPr>
              <a:t>Most patients with a </a:t>
            </a:r>
            <a:r>
              <a:rPr lang="en-US" sz="2400" i="1">
                <a:solidFill>
                  <a:srgbClr val="0061A7"/>
                </a:solidFill>
                <a:latin typeface="Arial" pitchFamily="34" charset="0"/>
                <a:ea typeface="ＭＳ Ｐゴシック" charset="0"/>
                <a:cs typeface="Arial" pitchFamily="34" charset="0"/>
              </a:rPr>
              <a:t>BRAF</a:t>
            </a:r>
            <a:r>
              <a:rPr lang="en-US" sz="2400" baseline="30000">
                <a:solidFill>
                  <a:srgbClr val="0061A7"/>
                </a:solidFill>
                <a:latin typeface="Arial" pitchFamily="34" charset="0"/>
                <a:ea typeface="ＭＳ Ｐゴシック" charset="0"/>
                <a:cs typeface="Arial" pitchFamily="34" charset="0"/>
              </a:rPr>
              <a:t>V600</a:t>
            </a:r>
            <a:r>
              <a:rPr lang="en-US" sz="2400">
                <a:solidFill>
                  <a:srgbClr val="0061A7"/>
                </a:solidFill>
                <a:latin typeface="Arial" pitchFamily="34" charset="0"/>
                <a:ea typeface="ＭＳ Ｐゴシック" charset="0"/>
                <a:cs typeface="Arial" pitchFamily="34" charset="0"/>
              </a:rPr>
              <a:t>-mutation are current or former smokers, but because the mutation can also occur in never-smokers mutational testing is crucial</a:t>
            </a:r>
            <a:r>
              <a:rPr lang="en-US" sz="2400" baseline="30000">
                <a:solidFill>
                  <a:srgbClr val="0061A7"/>
                </a:solidFill>
                <a:latin typeface="Arial" pitchFamily="34" charset="0"/>
                <a:ea typeface="ＭＳ Ｐゴシック" charset="0"/>
                <a:cs typeface="Arial" pitchFamily="34" charset="0"/>
              </a:rPr>
              <a:t>1</a:t>
            </a:r>
            <a:endParaRPr lang="en-GB" sz="2400" baseline="30000"/>
          </a:p>
        </p:txBody>
      </p:sp>
      <p:sp>
        <p:nvSpPr>
          <p:cNvPr id="7" name="Rounded Rectangle 6">
            <a:extLst>
              <a:ext uri="{FF2B5EF4-FFF2-40B4-BE49-F238E27FC236}">
                <a16:creationId xmlns:a16="http://schemas.microsoft.com/office/drawing/2014/main" id="{D9746D3E-83DE-9FC2-A920-D8F4D9CD3F81}"/>
              </a:ext>
            </a:extLst>
          </p:cNvPr>
          <p:cNvSpPr/>
          <p:nvPr/>
        </p:nvSpPr>
        <p:spPr>
          <a:xfrm>
            <a:off x="477251" y="1731380"/>
            <a:ext cx="5138229" cy="957942"/>
          </a:xfrm>
          <a:prstGeom prst="roundRect">
            <a:avLst/>
          </a:prstGeom>
          <a:solidFill>
            <a:srgbClr val="0061A7"/>
          </a:solidFill>
          <a:ln w="25400" cap="flat" cmpd="sng" algn="ctr">
            <a:noFill/>
            <a:prstDash val="solid"/>
          </a:ln>
          <a:effectLst/>
        </p:spPr>
        <p:txBody>
          <a:bodyPr lIns="45720" rIns="45720"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500" b="0" i="0" u="none" strike="noStrike" kern="1200" cap="none" spc="0" normalizeH="0" baseline="0" noProof="0">
                <a:ln>
                  <a:noFill/>
                </a:ln>
                <a:solidFill>
                  <a:sysClr val="window" lastClr="FFFFFF"/>
                </a:solidFill>
                <a:effectLst/>
                <a:uLnTx/>
                <a:uFillTx/>
                <a:latin typeface="Arial" panose="020B0604020202020204"/>
                <a:ea typeface="+mn-ea"/>
                <a:cs typeface="+mn-cs"/>
              </a:rPr>
              <a:t>A large </a:t>
            </a:r>
            <a:r>
              <a:rPr lang="en-US" sz="1500">
                <a:solidFill>
                  <a:sysClr val="window" lastClr="FFFFFF"/>
                </a:solidFill>
                <a:latin typeface="Arial" panose="020B0604020202020204"/>
              </a:rPr>
              <a:t>nationwide study in French patients found that, among patients with </a:t>
            </a:r>
            <a:r>
              <a:rPr lang="en-US" sz="1500" i="1">
                <a:solidFill>
                  <a:sysClr val="window" lastClr="FFFFFF"/>
                </a:solidFill>
                <a:latin typeface="Arial" panose="020B0604020202020204"/>
              </a:rPr>
              <a:t>BRAF</a:t>
            </a:r>
            <a:r>
              <a:rPr lang="en-US" sz="1500">
                <a:solidFill>
                  <a:sysClr val="window" lastClr="FFFFFF"/>
                </a:solidFill>
                <a:latin typeface="Arial" panose="020B0604020202020204"/>
              </a:rPr>
              <a:t>-mutant* NSCLC (n=262), a greater number </a:t>
            </a:r>
            <a:r>
              <a:rPr kumimoji="0" lang="en-US" sz="1500" b="0" i="0" u="none" strike="noStrike" kern="0" cap="none" spc="0" normalizeH="0" baseline="0" noProof="0">
                <a:ln>
                  <a:noFill/>
                </a:ln>
                <a:solidFill>
                  <a:prstClr val="white"/>
                </a:solidFill>
                <a:effectLst/>
                <a:uLnTx/>
                <a:uFillTx/>
                <a:latin typeface="Arial"/>
                <a:ea typeface="+mn-ea"/>
                <a:cs typeface="+mn-cs"/>
              </a:rPr>
              <a:t>were ever-smokers than never-smokers</a:t>
            </a:r>
            <a:r>
              <a:rPr kumimoji="0" lang="en-US" sz="1500" b="0" i="0" u="none" strike="noStrike" kern="0" cap="none" spc="0" normalizeH="0" baseline="30000" noProof="0">
                <a:ln>
                  <a:noFill/>
                </a:ln>
                <a:solidFill>
                  <a:prstClr val="white"/>
                </a:solidFill>
                <a:effectLst/>
                <a:uLnTx/>
                <a:uFillTx/>
                <a:latin typeface="Arial"/>
                <a:ea typeface="+mn-ea"/>
                <a:cs typeface="+mn-cs"/>
              </a:rPr>
              <a:t>2,3</a:t>
            </a:r>
          </a:p>
        </p:txBody>
      </p:sp>
      <p:sp>
        <p:nvSpPr>
          <p:cNvPr id="9" name="Rounded Rectangle 8">
            <a:extLst>
              <a:ext uri="{FF2B5EF4-FFF2-40B4-BE49-F238E27FC236}">
                <a16:creationId xmlns:a16="http://schemas.microsoft.com/office/drawing/2014/main" id="{DAF2AA13-2ECA-AFB8-6607-B94102BC5BF9}"/>
              </a:ext>
            </a:extLst>
          </p:cNvPr>
          <p:cNvSpPr/>
          <p:nvPr/>
        </p:nvSpPr>
        <p:spPr>
          <a:xfrm>
            <a:off x="6191967" y="1731380"/>
            <a:ext cx="5486400" cy="957942"/>
          </a:xfrm>
          <a:prstGeom prst="roundRect">
            <a:avLst/>
          </a:prstGeom>
          <a:solidFill>
            <a:srgbClr val="0061A7"/>
          </a:solidFill>
          <a:ln w="25400" cap="flat" cmpd="sng" algn="ctr">
            <a:noFill/>
            <a:prstDash val="solid"/>
          </a:ln>
          <a:effectLst/>
        </p:spPr>
        <p:txBody>
          <a:bodyPr lIns="45720" rIns="45720" rtlCol="0" anchor="ctr"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500" b="0" i="0" u="none" strike="noStrike" kern="0" cap="none" spc="0" normalizeH="0" baseline="0" noProof="0">
                <a:ln>
                  <a:noFill/>
                </a:ln>
                <a:solidFill>
                  <a:schemeClr val="bg1"/>
                </a:solidFill>
                <a:effectLst/>
                <a:uLnTx/>
                <a:uFillTx/>
                <a:latin typeface="Arial"/>
                <a:ea typeface="+mn-ea"/>
                <a:cs typeface="+mn-cs"/>
              </a:rPr>
              <a:t>Patients with </a:t>
            </a:r>
            <a:r>
              <a:rPr kumimoji="0" lang="en-US" sz="1500" b="0" i="1" u="none" strike="noStrike" kern="0" cap="none" spc="0" normalizeH="0" baseline="0" noProof="0">
                <a:ln>
                  <a:noFill/>
                </a:ln>
                <a:solidFill>
                  <a:schemeClr val="bg1"/>
                </a:solidFill>
                <a:effectLst/>
                <a:uLnTx/>
                <a:uFillTx/>
                <a:latin typeface="Arial"/>
                <a:ea typeface="+mn-ea"/>
                <a:cs typeface="+mn-cs"/>
              </a:rPr>
              <a:t>BRAF</a:t>
            </a:r>
            <a:r>
              <a:rPr kumimoji="0" lang="en-US" sz="1500" b="0" u="none" strike="noStrike" kern="0" cap="none" spc="0" normalizeH="0" baseline="30000" noProof="0">
                <a:ln>
                  <a:noFill/>
                </a:ln>
                <a:solidFill>
                  <a:schemeClr val="bg1"/>
                </a:solidFill>
                <a:effectLst/>
                <a:uLnTx/>
                <a:uFillTx/>
                <a:latin typeface="Arial"/>
                <a:ea typeface="+mn-ea"/>
                <a:cs typeface="+mn-cs"/>
              </a:rPr>
              <a:t>V600</a:t>
            </a:r>
            <a:r>
              <a:rPr kumimoji="0" lang="en-US" sz="1500" b="0" i="0" u="none" strike="noStrike" kern="0" cap="none" spc="0" normalizeH="0" baseline="0" noProof="0">
                <a:ln>
                  <a:noFill/>
                </a:ln>
                <a:solidFill>
                  <a:schemeClr val="bg1"/>
                </a:solidFill>
                <a:effectLst/>
                <a:uLnTx/>
                <a:uFillTx/>
                <a:latin typeface="Arial"/>
                <a:ea typeface="+mn-ea"/>
                <a:cs typeface="+mn-cs"/>
              </a:rPr>
              <a:t>-mutant NSCLC (ie, </a:t>
            </a:r>
            <a:r>
              <a:rPr kumimoji="0" lang="en-US" sz="1500" b="0" u="none" strike="noStrike" kern="0" cap="none" spc="0" normalizeH="0" baseline="0" noProof="0">
                <a:ln>
                  <a:noFill/>
                </a:ln>
                <a:solidFill>
                  <a:schemeClr val="bg1"/>
                </a:solidFill>
                <a:effectLst/>
                <a:uLnTx/>
                <a:uFillTx/>
                <a:latin typeface="Arial"/>
                <a:ea typeface="+mn-ea"/>
                <a:cs typeface="+mn-cs"/>
              </a:rPr>
              <a:t>Class I</a:t>
            </a:r>
            <a:r>
              <a:rPr kumimoji="0" lang="en-US" sz="1500" b="0" i="0" u="none" strike="noStrike" kern="0" cap="none" spc="0" normalizeH="0" baseline="0" noProof="0">
                <a:ln>
                  <a:noFill/>
                </a:ln>
                <a:solidFill>
                  <a:schemeClr val="bg1"/>
                </a:solidFill>
                <a:effectLst/>
                <a:uLnTx/>
                <a:uFillTx/>
                <a:latin typeface="Arial"/>
                <a:ea typeface="+mn-ea"/>
                <a:cs typeface="+mn-cs"/>
              </a:rPr>
              <a:t>) were more likely to be ever-smokers than never-smokers</a:t>
            </a:r>
            <a:r>
              <a:rPr kumimoji="0" lang="en-US" sz="1500" b="0" i="0" u="none" strike="noStrike" kern="0" cap="none" spc="0" normalizeH="0" baseline="30000" noProof="0">
                <a:ln>
                  <a:noFill/>
                </a:ln>
                <a:solidFill>
                  <a:schemeClr val="bg1"/>
                </a:solidFill>
                <a:effectLst/>
                <a:uLnTx/>
                <a:uFillTx/>
                <a:latin typeface="Arial"/>
                <a:ea typeface="+mn-ea"/>
                <a:cs typeface="+mn-cs"/>
              </a:rPr>
              <a:t>3</a:t>
            </a:r>
            <a:endParaRPr kumimoji="0" lang="en-US" sz="1500" b="0" i="0" u="none" strike="noStrike" kern="0" cap="none" spc="0" normalizeH="0" baseline="0" noProof="0">
              <a:ln>
                <a:noFill/>
              </a:ln>
              <a:solidFill>
                <a:schemeClr val="bg1"/>
              </a:solidFill>
              <a:effectLst/>
              <a:uLnTx/>
              <a:uFillTx/>
              <a:latin typeface="Arial"/>
              <a:ea typeface="+mn-ea"/>
              <a:cs typeface="+mn-cs"/>
            </a:endParaRPr>
          </a:p>
        </p:txBody>
      </p:sp>
      <p:graphicFrame>
        <p:nvGraphicFramePr>
          <p:cNvPr id="10" name="Chart 9">
            <a:extLst>
              <a:ext uri="{FF2B5EF4-FFF2-40B4-BE49-F238E27FC236}">
                <a16:creationId xmlns:a16="http://schemas.microsoft.com/office/drawing/2014/main" id="{7DF6EFD5-BC38-D92F-0717-5E312A9BA5D1}"/>
              </a:ext>
            </a:extLst>
          </p:cNvPr>
          <p:cNvGraphicFramePr/>
          <p:nvPr>
            <p:extLst>
              <p:ext uri="{D42A27DB-BD31-4B8C-83A1-F6EECF244321}">
                <p14:modId xmlns:p14="http://schemas.microsoft.com/office/powerpoint/2010/main" val="242448885"/>
              </p:ext>
            </p:extLst>
          </p:nvPr>
        </p:nvGraphicFramePr>
        <p:xfrm>
          <a:off x="6191967" y="2916629"/>
          <a:ext cx="5486400" cy="3189202"/>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09DB908C-5874-E6E1-A20A-E611D2C93964}"/>
              </a:ext>
            </a:extLst>
          </p:cNvPr>
          <p:cNvCxnSpPr/>
          <p:nvPr/>
        </p:nvCxnSpPr>
        <p:spPr>
          <a:xfrm>
            <a:off x="5890661" y="1825722"/>
            <a:ext cx="0" cy="4028093"/>
          </a:xfrm>
          <a:prstGeom prst="line">
            <a:avLst/>
          </a:prstGeom>
          <a:ln>
            <a:solidFill>
              <a:srgbClr val="0061A1"/>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D603F525-F62E-3F89-C9C1-8D179E981E48}"/>
              </a:ext>
            </a:extLst>
          </p:cNvPr>
          <p:cNvSpPr/>
          <p:nvPr/>
        </p:nvSpPr>
        <p:spPr>
          <a:xfrm>
            <a:off x="7083706" y="2916629"/>
            <a:ext cx="1319514" cy="286180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8">
            <a:extLst>
              <a:ext uri="{FF2B5EF4-FFF2-40B4-BE49-F238E27FC236}">
                <a16:creationId xmlns:a16="http://schemas.microsoft.com/office/drawing/2014/main" id="{9530A294-32C4-CA41-2D58-70901AC430F5}"/>
              </a:ext>
            </a:extLst>
          </p:cNvPr>
          <p:cNvSpPr txBox="1"/>
          <p:nvPr/>
        </p:nvSpPr>
        <p:spPr>
          <a:xfrm>
            <a:off x="7083706" y="2931725"/>
            <a:ext cx="1335934" cy="28944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i="1">
                <a:solidFill>
                  <a:schemeClr val="tx1"/>
                </a:solidFill>
              </a:rPr>
              <a:t>BRAF</a:t>
            </a:r>
            <a:r>
              <a:rPr lang="en-GB" sz="1100" b="1" baseline="30000">
                <a:solidFill>
                  <a:schemeClr val="tx1"/>
                </a:solidFill>
              </a:rPr>
              <a:t>V600</a:t>
            </a:r>
            <a:endParaRPr lang="en-GB" sz="1100" b="1">
              <a:solidFill>
                <a:schemeClr val="tx1"/>
              </a:solidFill>
            </a:endParaRPr>
          </a:p>
        </p:txBody>
      </p:sp>
      <p:graphicFrame>
        <p:nvGraphicFramePr>
          <p:cNvPr id="13" name="Chart 12">
            <a:extLst>
              <a:ext uri="{FF2B5EF4-FFF2-40B4-BE49-F238E27FC236}">
                <a16:creationId xmlns:a16="http://schemas.microsoft.com/office/drawing/2014/main" id="{C151E0BF-CEF4-540F-0408-062645743FAD}"/>
              </a:ext>
            </a:extLst>
          </p:cNvPr>
          <p:cNvGraphicFramePr/>
          <p:nvPr>
            <p:extLst>
              <p:ext uri="{D42A27DB-BD31-4B8C-83A1-F6EECF244321}">
                <p14:modId xmlns:p14="http://schemas.microsoft.com/office/powerpoint/2010/main" val="529379127"/>
              </p:ext>
            </p:extLst>
          </p:nvPr>
        </p:nvGraphicFramePr>
        <p:xfrm>
          <a:off x="838200" y="2878642"/>
          <a:ext cx="4039316" cy="29377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2B93A98-1152-0679-0D64-175AEEEA48C3}"/>
              </a:ext>
            </a:extLst>
          </p:cNvPr>
          <p:cNvSpPr txBox="1"/>
          <p:nvPr/>
        </p:nvSpPr>
        <p:spPr>
          <a:xfrm>
            <a:off x="9677232" y="5486680"/>
            <a:ext cx="242374" cy="215444"/>
          </a:xfrm>
          <a:prstGeom prst="rect">
            <a:avLst/>
          </a:prstGeom>
          <a:noFill/>
        </p:spPr>
        <p:txBody>
          <a:bodyPr wrap="none" rtlCol="0">
            <a:spAutoFit/>
          </a:bodyPr>
          <a:lstStyle/>
          <a:p>
            <a:r>
              <a:rPr lang="en-GB" sz="1200" baseline="30000"/>
              <a:t>†</a:t>
            </a:r>
          </a:p>
        </p:txBody>
      </p:sp>
    </p:spTree>
    <p:extLst>
      <p:ext uri="{BB962C8B-B14F-4D97-AF65-F5344CB8AC3E}">
        <p14:creationId xmlns:p14="http://schemas.microsoft.com/office/powerpoint/2010/main" val="245667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F97AD266-A4D4-39B1-AC3B-6265BE924C46}"/>
              </a:ext>
            </a:extLst>
          </p:cNvPr>
          <p:cNvSpPr>
            <a:spLocks noGrp="1"/>
          </p:cNvSpPr>
          <p:nvPr>
            <p:ph type="body" sz="quarter" idx="10"/>
          </p:nvPr>
        </p:nvSpPr>
        <p:spPr>
          <a:xfrm>
            <a:off x="838200" y="6052733"/>
            <a:ext cx="10515600" cy="576643"/>
          </a:xfrm>
        </p:spPr>
        <p:txBody>
          <a:bodyPr/>
          <a:lstStyle/>
          <a:p>
            <a:pPr>
              <a:spcBef>
                <a:spcPts val="0"/>
              </a:spcBef>
            </a:pPr>
            <a:r>
              <a:rPr lang="en-GB" sz="900"/>
              <a:t>*A select study group of </a:t>
            </a:r>
            <a:r>
              <a:rPr lang="en-GB"/>
              <a:t>450 Caucasian patients harbouring an EGFR, KRAS, PI3KA, Her2 and EML4-ALK wild-type primary lung adenocarcinoma, taken from a full study population of 1509 French Caucasian patients with lung adenocarcinoma.</a:t>
            </a:r>
            <a:endParaRPr lang="en-US" sz="900" b="0" i="0" u="none" strike="noStrike" baseline="0"/>
          </a:p>
          <a:p>
            <a:pPr>
              <a:spcBef>
                <a:spcPts val="0"/>
              </a:spcBef>
            </a:pPr>
            <a:r>
              <a:rPr lang="en-GB" sz="900" i="1"/>
              <a:t>BRAF</a:t>
            </a:r>
            <a:r>
              <a:rPr lang="en-GB" sz="900"/>
              <a:t>, B-Raf proto-oncogene serine/threonine-protein kinase; CI, confidence interval; </a:t>
            </a:r>
            <a:r>
              <a:rPr lang="en-GB" sz="900" kern="1200">
                <a:solidFill>
                  <a:schemeClr val="dk1"/>
                </a:solidFill>
                <a:effectLst/>
              </a:rPr>
              <a:t>HR, hazard ratio; </a:t>
            </a:r>
            <a:r>
              <a:rPr lang="en-GB" sz="900"/>
              <a:t>NSCLC, non-small cell lung cancer. </a:t>
            </a:r>
          </a:p>
          <a:p>
            <a:r>
              <a:rPr lang="fr-FR" sz="900"/>
              <a:t>1. </a:t>
            </a:r>
            <a:r>
              <a:rPr lang="en-GB" sz="900" err="1"/>
              <a:t>Baik</a:t>
            </a:r>
            <a:r>
              <a:rPr lang="en-GB" sz="900"/>
              <a:t> CS, et al. </a:t>
            </a:r>
            <a:r>
              <a:rPr lang="en-GB" sz="900" i="1"/>
              <a:t>Oncologist. </a:t>
            </a:r>
            <a:r>
              <a:rPr lang="en-GB" sz="900"/>
              <a:t>2017;22(7):786-796; 2. Marchetti A, et al. </a:t>
            </a:r>
            <a:r>
              <a:rPr lang="en-GB" sz="900" i="1"/>
              <a:t>J Clin Oncol</a:t>
            </a:r>
            <a:r>
              <a:rPr lang="en-GB" sz="900"/>
              <a:t>. 2011;29(26):3574-3579</a:t>
            </a:r>
            <a:r>
              <a:rPr lang="en-GB"/>
              <a:t>; 3. </a:t>
            </a:r>
            <a:r>
              <a:rPr lang="en-GB" err="1"/>
              <a:t>Ilie</a:t>
            </a:r>
            <a:r>
              <a:rPr lang="en-GB"/>
              <a:t> M, et al. </a:t>
            </a:r>
            <a:r>
              <a:rPr lang="en-GB" i="1"/>
              <a:t>A</a:t>
            </a:r>
            <a:r>
              <a:rPr lang="en-GB" b="0" i="1">
                <a:effectLst/>
                <a:latin typeface="system-ui"/>
              </a:rPr>
              <a:t>nn Oncol</a:t>
            </a:r>
            <a:r>
              <a:rPr lang="en-GB" b="0" i="0">
                <a:effectLst/>
                <a:latin typeface="system-ui"/>
              </a:rPr>
              <a:t>. 2013 Mar;24(3):742-8; 4. </a:t>
            </a:r>
            <a:r>
              <a:rPr lang="en-US" err="1"/>
              <a:t>Riudavets</a:t>
            </a:r>
            <a:r>
              <a:rPr lang="en-US"/>
              <a:t> M, et al. </a:t>
            </a:r>
            <a:r>
              <a:rPr lang="en-US" i="1"/>
              <a:t>Lung Cancer</a:t>
            </a:r>
            <a:r>
              <a:rPr lang="en-US"/>
              <a:t>. 2022;169:102-114</a:t>
            </a:r>
            <a:r>
              <a:rPr lang="en-GB"/>
              <a:t>.</a:t>
            </a:r>
            <a:endParaRPr lang="en-GB" sz="900"/>
          </a:p>
        </p:txBody>
      </p:sp>
      <p:sp>
        <p:nvSpPr>
          <p:cNvPr id="2" name="Titre 1">
            <a:extLst>
              <a:ext uri="{FF2B5EF4-FFF2-40B4-BE49-F238E27FC236}">
                <a16:creationId xmlns:a16="http://schemas.microsoft.com/office/drawing/2014/main" id="{837C1D79-B8D6-1B75-1368-7F781D538471}"/>
              </a:ext>
            </a:extLst>
          </p:cNvPr>
          <p:cNvSpPr>
            <a:spLocks noGrp="1"/>
          </p:cNvSpPr>
          <p:nvPr>
            <p:ph type="title"/>
          </p:nvPr>
        </p:nvSpPr>
        <p:spPr/>
        <p:txBody>
          <a:bodyPr>
            <a:noAutofit/>
          </a:bodyPr>
          <a:lstStyle/>
          <a:p>
            <a:r>
              <a:rPr lang="en-GB" sz="2400">
                <a:solidFill>
                  <a:srgbClr val="0061A7"/>
                </a:solidFill>
                <a:latin typeface="Arial" pitchFamily="34" charset="0"/>
                <a:ea typeface="ＭＳ Ｐゴシック" charset="0"/>
                <a:cs typeface="Arial" pitchFamily="34" charset="0"/>
              </a:rPr>
              <a:t>It is unclear whether there are consistent associations between </a:t>
            </a:r>
            <a:r>
              <a:rPr lang="en-GB" sz="2400" i="1">
                <a:solidFill>
                  <a:srgbClr val="0061A7"/>
                </a:solidFill>
                <a:latin typeface="Arial" pitchFamily="34" charset="0"/>
                <a:ea typeface="ＭＳ Ｐゴシック" charset="0"/>
                <a:cs typeface="Arial" pitchFamily="34" charset="0"/>
              </a:rPr>
              <a:t>BRAF</a:t>
            </a:r>
            <a:r>
              <a:rPr lang="en-GB" sz="2400">
                <a:solidFill>
                  <a:srgbClr val="0061A7"/>
                </a:solidFill>
                <a:latin typeface="Arial" pitchFamily="34" charset="0"/>
                <a:ea typeface="ＭＳ Ｐゴシック" charset="0"/>
                <a:cs typeface="Arial" pitchFamily="34" charset="0"/>
              </a:rPr>
              <a:t> mutation status and sex</a:t>
            </a:r>
          </a:p>
        </p:txBody>
      </p:sp>
      <p:sp>
        <p:nvSpPr>
          <p:cNvPr id="3" name="Espace réservé du contenu 2">
            <a:extLst>
              <a:ext uri="{FF2B5EF4-FFF2-40B4-BE49-F238E27FC236}">
                <a16:creationId xmlns:a16="http://schemas.microsoft.com/office/drawing/2014/main" id="{DF71EA25-9A3A-3CA6-7B6B-3ECADF07D90E}"/>
              </a:ext>
            </a:extLst>
          </p:cNvPr>
          <p:cNvSpPr>
            <a:spLocks noGrp="1"/>
          </p:cNvSpPr>
          <p:nvPr>
            <p:ph idx="4294967295"/>
          </p:nvPr>
        </p:nvSpPr>
        <p:spPr>
          <a:xfrm>
            <a:off x="577524" y="1760526"/>
            <a:ext cx="5791853" cy="4031226"/>
          </a:xfrm>
          <a:prstGeom prst="roundRect">
            <a:avLst/>
          </a:prstGeom>
          <a:solidFill>
            <a:srgbClr val="0061A7"/>
          </a:solidFill>
        </p:spPr>
        <p:txBody>
          <a:bodyPr lIns="0" rIns="0" anchor="ctr">
            <a:noAutofit/>
          </a:bodyPr>
          <a:lstStyle/>
          <a:p>
            <a:pPr marL="0" indent="0">
              <a:lnSpc>
                <a:spcPct val="120000"/>
              </a:lnSpc>
              <a:spcBef>
                <a:spcPts val="600"/>
              </a:spcBef>
              <a:spcAft>
                <a:spcPts val="600"/>
              </a:spcAft>
              <a:buNone/>
            </a:pPr>
            <a:r>
              <a:rPr lang="en-GB" sz="1600">
                <a:solidFill>
                  <a:schemeClr val="bg1"/>
                </a:solidFill>
                <a:latin typeface="Arial" pitchFamily="34" charset="0"/>
                <a:ea typeface="ＭＳ Ｐゴシック" charset="0"/>
                <a:cs typeface="Arial" pitchFamily="34" charset="0"/>
              </a:rPr>
              <a:t>It is unclear whether there are consistent associations between </a:t>
            </a:r>
            <a:r>
              <a:rPr lang="en-GB" sz="1600" i="1">
                <a:solidFill>
                  <a:schemeClr val="bg1"/>
                </a:solidFill>
                <a:latin typeface="Arial" pitchFamily="34" charset="0"/>
                <a:ea typeface="ＭＳ Ｐゴシック" charset="0"/>
                <a:cs typeface="Arial" pitchFamily="34" charset="0"/>
              </a:rPr>
              <a:t>BRAF</a:t>
            </a:r>
            <a:r>
              <a:rPr lang="en-GB" sz="1600">
                <a:solidFill>
                  <a:schemeClr val="bg1"/>
                </a:solidFill>
                <a:latin typeface="Arial" pitchFamily="34" charset="0"/>
                <a:ea typeface="ＭＳ Ｐゴシック" charset="0"/>
                <a:cs typeface="Arial" pitchFamily="34" charset="0"/>
              </a:rPr>
              <a:t> mutation status and sex</a:t>
            </a:r>
            <a:r>
              <a:rPr lang="en-GB" sz="1600" baseline="30000">
                <a:solidFill>
                  <a:schemeClr val="bg1"/>
                </a:solidFill>
                <a:latin typeface="Arial" pitchFamily="34" charset="0"/>
                <a:ea typeface="ＭＳ Ｐゴシック" charset="0"/>
                <a:cs typeface="Arial" pitchFamily="34" charset="0"/>
              </a:rPr>
              <a:t>1</a:t>
            </a:r>
          </a:p>
          <a:p>
            <a:pPr>
              <a:lnSpc>
                <a:spcPct val="120000"/>
              </a:lnSpc>
              <a:spcBef>
                <a:spcPts val="600"/>
              </a:spcBef>
              <a:spcAft>
                <a:spcPts val="600"/>
              </a:spcAft>
              <a:buClr>
                <a:schemeClr val="bg1"/>
              </a:buClr>
            </a:pPr>
            <a:r>
              <a:rPr lang="en-GB" sz="1600">
                <a:solidFill>
                  <a:schemeClr val="bg1"/>
                </a:solidFill>
                <a:latin typeface="Arial"/>
                <a:ea typeface="ＭＳ Ｐゴシック"/>
                <a:cs typeface="Arial"/>
              </a:rPr>
              <a:t>In a retrospective series of 1,046 patients with NSCLC, </a:t>
            </a:r>
            <a:r>
              <a:rPr lang="en-GB" sz="1600" i="1">
                <a:solidFill>
                  <a:schemeClr val="bg1"/>
                </a:solidFill>
                <a:latin typeface="Arial"/>
                <a:ea typeface="ＭＳ Ｐゴシック"/>
                <a:cs typeface="Arial"/>
              </a:rPr>
              <a:t>BRAF</a:t>
            </a:r>
            <a:r>
              <a:rPr lang="en-GB" sz="1600" baseline="30000">
                <a:solidFill>
                  <a:schemeClr val="bg1"/>
                </a:solidFill>
                <a:latin typeface="Arial"/>
                <a:ea typeface="ＭＳ Ｐゴシック"/>
                <a:cs typeface="Arial"/>
              </a:rPr>
              <a:t>V600E</a:t>
            </a:r>
            <a:r>
              <a:rPr lang="en-GB" sz="1600">
                <a:solidFill>
                  <a:schemeClr val="bg1"/>
                </a:solidFill>
                <a:latin typeface="Arial"/>
                <a:ea typeface="ＭＳ Ｐゴシック"/>
                <a:cs typeface="Arial"/>
              </a:rPr>
              <a:t> mutations occurred in 21 patients and were significantly more prevalent in females than males</a:t>
            </a:r>
            <a:r>
              <a:rPr lang="en-GB" sz="1600" baseline="30000">
                <a:solidFill>
                  <a:schemeClr val="bg1"/>
                </a:solidFill>
                <a:latin typeface="Arial"/>
                <a:ea typeface="ＭＳ Ｐゴシック"/>
                <a:cs typeface="Arial"/>
              </a:rPr>
              <a:t>2</a:t>
            </a:r>
          </a:p>
          <a:p>
            <a:pPr>
              <a:lnSpc>
                <a:spcPct val="120000"/>
              </a:lnSpc>
              <a:spcBef>
                <a:spcPts val="600"/>
              </a:spcBef>
              <a:spcAft>
                <a:spcPts val="600"/>
              </a:spcAft>
              <a:buClr>
                <a:schemeClr val="bg1"/>
              </a:buClr>
            </a:pPr>
            <a:r>
              <a:rPr lang="en-GB" sz="1600">
                <a:solidFill>
                  <a:schemeClr val="bg1"/>
                </a:solidFill>
                <a:latin typeface="Arial" pitchFamily="34" charset="0"/>
                <a:ea typeface="ＭＳ Ｐゴシック" charset="0"/>
                <a:cs typeface="Arial" pitchFamily="34" charset="0"/>
              </a:rPr>
              <a:t>And in a select* study population of 450 patients with adenocarcinoma, </a:t>
            </a:r>
            <a:r>
              <a:rPr lang="en-GB" sz="1600" i="1">
                <a:solidFill>
                  <a:schemeClr val="bg1"/>
                </a:solidFill>
                <a:latin typeface="Arial" pitchFamily="34" charset="0"/>
                <a:ea typeface="ＭＳ Ｐゴシック" charset="0"/>
                <a:cs typeface="Arial" pitchFamily="34" charset="0"/>
              </a:rPr>
              <a:t>BRAF</a:t>
            </a:r>
            <a:r>
              <a:rPr lang="en-GB" sz="1600" baseline="30000">
                <a:solidFill>
                  <a:schemeClr val="bg1"/>
                </a:solidFill>
                <a:latin typeface="Arial" pitchFamily="34" charset="0"/>
                <a:ea typeface="ＭＳ Ｐゴシック" charset="0"/>
                <a:cs typeface="Arial" pitchFamily="34" charset="0"/>
              </a:rPr>
              <a:t>V600E </a:t>
            </a:r>
            <a:r>
              <a:rPr lang="en-GB" sz="1600">
                <a:solidFill>
                  <a:schemeClr val="bg1"/>
                </a:solidFill>
                <a:latin typeface="Arial" pitchFamily="34" charset="0"/>
                <a:ea typeface="ＭＳ Ｐゴシック" charset="0"/>
                <a:cs typeface="Arial" pitchFamily="34" charset="0"/>
              </a:rPr>
              <a:t>mutations occurred in 40 patients and were detected more frequently in females</a:t>
            </a:r>
            <a:r>
              <a:rPr lang="en-GB" sz="1600" baseline="30000">
                <a:solidFill>
                  <a:schemeClr val="bg1"/>
                </a:solidFill>
                <a:latin typeface="Arial" pitchFamily="34" charset="0"/>
                <a:ea typeface="ＭＳ Ｐゴシック" charset="0"/>
                <a:cs typeface="Arial" pitchFamily="34" charset="0"/>
              </a:rPr>
              <a:t>3</a:t>
            </a:r>
          </a:p>
          <a:p>
            <a:pPr>
              <a:lnSpc>
                <a:spcPct val="120000"/>
              </a:lnSpc>
              <a:spcBef>
                <a:spcPts val="600"/>
              </a:spcBef>
              <a:spcAft>
                <a:spcPts val="600"/>
              </a:spcAft>
              <a:buClr>
                <a:schemeClr val="bg1"/>
              </a:buClr>
            </a:pPr>
            <a:r>
              <a:rPr lang="en-GB" sz="1600">
                <a:solidFill>
                  <a:schemeClr val="bg1"/>
                </a:solidFill>
                <a:latin typeface="Arial" pitchFamily="34" charset="0"/>
                <a:ea typeface="ＭＳ Ｐゴシック" charset="0"/>
                <a:cs typeface="Arial" pitchFamily="34" charset="0"/>
              </a:rPr>
              <a:t>However, in data obtained from molecular analysis of 17,664 NSCLC patients, </a:t>
            </a:r>
            <a:r>
              <a:rPr lang="en-GB" sz="1600" i="1">
                <a:solidFill>
                  <a:schemeClr val="bg1"/>
                </a:solidFill>
                <a:latin typeface="Arial" pitchFamily="34" charset="0"/>
                <a:ea typeface="ＭＳ Ｐゴシック" charset="0"/>
                <a:cs typeface="Arial" pitchFamily="34" charset="0"/>
              </a:rPr>
              <a:t>BRAF</a:t>
            </a:r>
            <a:r>
              <a:rPr lang="en-GB" sz="1600">
                <a:solidFill>
                  <a:schemeClr val="bg1"/>
                </a:solidFill>
                <a:latin typeface="Arial" pitchFamily="34" charset="0"/>
                <a:ea typeface="ＭＳ Ｐゴシック" charset="0"/>
                <a:cs typeface="Arial" pitchFamily="34" charset="0"/>
              </a:rPr>
              <a:t> mutations were found in 61% of all cases in males vs. 39% in females</a:t>
            </a:r>
            <a:r>
              <a:rPr lang="en-GB" sz="1600" baseline="30000">
                <a:solidFill>
                  <a:schemeClr val="bg1"/>
                </a:solidFill>
                <a:latin typeface="Arial" pitchFamily="34" charset="0"/>
                <a:ea typeface="ＭＳ Ｐゴシック" charset="0"/>
                <a:cs typeface="Arial" pitchFamily="34" charset="0"/>
              </a:rPr>
              <a:t>4</a:t>
            </a:r>
          </a:p>
        </p:txBody>
      </p:sp>
      <p:graphicFrame>
        <p:nvGraphicFramePr>
          <p:cNvPr id="9" name="Table 6">
            <a:extLst>
              <a:ext uri="{FF2B5EF4-FFF2-40B4-BE49-F238E27FC236}">
                <a16:creationId xmlns:a16="http://schemas.microsoft.com/office/drawing/2014/main" id="{F8C6FCBE-49FF-9602-8224-1F0A39C7CF76}"/>
              </a:ext>
            </a:extLst>
          </p:cNvPr>
          <p:cNvGraphicFramePr>
            <a:graphicFrameLocks noGrp="1"/>
          </p:cNvGraphicFramePr>
          <p:nvPr>
            <p:extLst>
              <p:ext uri="{D42A27DB-BD31-4B8C-83A1-F6EECF244321}">
                <p14:modId xmlns:p14="http://schemas.microsoft.com/office/powerpoint/2010/main" val="880373731"/>
              </p:ext>
            </p:extLst>
          </p:nvPr>
        </p:nvGraphicFramePr>
        <p:xfrm>
          <a:off x="6579909" y="2210771"/>
          <a:ext cx="5417220" cy="2666894"/>
        </p:xfrm>
        <a:graphic>
          <a:graphicData uri="http://schemas.openxmlformats.org/drawingml/2006/table">
            <a:tbl>
              <a:tblPr firstRow="1" bandRow="1">
                <a:tableStyleId>{21E4AEA4-8DFA-4A89-87EB-49C32662AFE0}</a:tableStyleId>
              </a:tblPr>
              <a:tblGrid>
                <a:gridCol w="1083444">
                  <a:extLst>
                    <a:ext uri="{9D8B030D-6E8A-4147-A177-3AD203B41FA5}">
                      <a16:colId xmlns:a16="http://schemas.microsoft.com/office/drawing/2014/main" val="2578614048"/>
                    </a:ext>
                  </a:extLst>
                </a:gridCol>
                <a:gridCol w="1083444">
                  <a:extLst>
                    <a:ext uri="{9D8B030D-6E8A-4147-A177-3AD203B41FA5}">
                      <a16:colId xmlns:a16="http://schemas.microsoft.com/office/drawing/2014/main" val="2612837492"/>
                    </a:ext>
                  </a:extLst>
                </a:gridCol>
                <a:gridCol w="1083444">
                  <a:extLst>
                    <a:ext uri="{9D8B030D-6E8A-4147-A177-3AD203B41FA5}">
                      <a16:colId xmlns:a16="http://schemas.microsoft.com/office/drawing/2014/main" val="2158616727"/>
                    </a:ext>
                  </a:extLst>
                </a:gridCol>
                <a:gridCol w="1083444">
                  <a:extLst>
                    <a:ext uri="{9D8B030D-6E8A-4147-A177-3AD203B41FA5}">
                      <a16:colId xmlns:a16="http://schemas.microsoft.com/office/drawing/2014/main" val="3563173370"/>
                    </a:ext>
                  </a:extLst>
                </a:gridCol>
                <a:gridCol w="1083444">
                  <a:extLst>
                    <a:ext uri="{9D8B030D-6E8A-4147-A177-3AD203B41FA5}">
                      <a16:colId xmlns:a16="http://schemas.microsoft.com/office/drawing/2014/main" val="1575328341"/>
                    </a:ext>
                  </a:extLst>
                </a:gridCol>
              </a:tblGrid>
              <a:tr h="1036688">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rPr>
                        <a:t>Association between </a:t>
                      </a:r>
                      <a:r>
                        <a:rPr lang="en-GB" sz="1600" b="1" i="1" kern="1200">
                          <a:solidFill>
                            <a:schemeClr val="lt1"/>
                          </a:solidFill>
                          <a:effectLst/>
                        </a:rPr>
                        <a:t>BRAF</a:t>
                      </a:r>
                      <a:r>
                        <a:rPr lang="en-GB" sz="1600" b="1" i="0" kern="1200" baseline="30000">
                          <a:solidFill>
                            <a:schemeClr val="lt1"/>
                          </a:solidFill>
                          <a:effectLst/>
                        </a:rPr>
                        <a:t>V600E</a:t>
                      </a:r>
                      <a:r>
                        <a:rPr lang="en-GB" sz="1600" b="1" kern="1200">
                          <a:solidFill>
                            <a:schemeClr val="lt1"/>
                          </a:solidFill>
                          <a:effectLst/>
                        </a:rPr>
                        <a:t> mutations and independent covariates computed by multivariate logistic regression analysis</a:t>
                      </a:r>
                      <a:r>
                        <a:rPr lang="en-GB" sz="1600" b="1" kern="1200" baseline="30000">
                          <a:solidFill>
                            <a:schemeClr val="lt1"/>
                          </a:solidFill>
                          <a:effectLst/>
                        </a:rPr>
                        <a:t>2</a:t>
                      </a:r>
                      <a:endParaRPr lang="en-GB" sz="1600" b="1" kern="1200" baseline="30000">
                        <a:solidFill>
                          <a:schemeClr val="lt1"/>
                        </a:solidFill>
                        <a:effectLst/>
                        <a:latin typeface="+mn-lt"/>
                        <a:ea typeface="+mn-ea"/>
                        <a:cs typeface="+mn-cs"/>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8002534"/>
                  </a:ext>
                </a:extLst>
              </a:tr>
              <a:tr h="525543">
                <a:tc>
                  <a:txBody>
                    <a:bodyPr/>
                    <a:lstStyle/>
                    <a:p>
                      <a:endParaRPr lang="en-US" sz="1600"/>
                    </a:p>
                  </a:txBody>
                  <a:tcPr anchor="ctr"/>
                </a:tc>
                <a:tc>
                  <a:txBody>
                    <a:bodyPr/>
                    <a:lstStyle/>
                    <a:p>
                      <a:endParaRPr lang="en-US" sz="1600"/>
                    </a:p>
                  </a:txBody>
                  <a:tcPr anchor="ct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dk1"/>
                          </a:solidFill>
                          <a:effectLst/>
                        </a:rPr>
                        <a:t>Logistic Regression Analysis</a:t>
                      </a:r>
                      <a:endParaRPr lang="en-GB" sz="1600" b="1" kern="1200">
                        <a:solidFill>
                          <a:schemeClr val="dk1"/>
                        </a:solidFill>
                        <a:effectLst/>
                        <a:latin typeface="+mn-lt"/>
                        <a:ea typeface="+mn-ea"/>
                        <a:cs typeface="+mn-cs"/>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4769539"/>
                  </a:ext>
                </a:extLst>
              </a:tr>
              <a:tr h="525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dk1"/>
                          </a:solidFill>
                          <a:effectLst/>
                        </a:rPr>
                        <a:t>Variable</a:t>
                      </a:r>
                      <a:endParaRPr lang="en-GB" sz="1600" b="1" kern="120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dk1"/>
                          </a:solidFill>
                          <a:effectLst/>
                        </a:rPr>
                        <a:t>Category</a:t>
                      </a:r>
                      <a:endParaRPr lang="en-GB" sz="1600" b="1" kern="1200">
                        <a:solidFill>
                          <a:schemeClr val="dk1"/>
                        </a:solidFill>
                        <a:effectLst/>
                        <a:latin typeface="+mn-lt"/>
                        <a:ea typeface="+mn-ea"/>
                        <a:cs typeface="+mn-cs"/>
                      </a:endParaRPr>
                    </a:p>
                  </a:txBody>
                  <a:tcPr anchor="ctr"/>
                </a:tc>
                <a:tc>
                  <a:txBody>
                    <a:bodyPr/>
                    <a:lstStyle/>
                    <a:p>
                      <a:r>
                        <a:rPr lang="en-US" sz="1600" b="1"/>
                        <a:t>HR</a:t>
                      </a:r>
                    </a:p>
                  </a:txBody>
                  <a:tcPr anchor="ctr"/>
                </a:tc>
                <a:tc>
                  <a:txBody>
                    <a:bodyPr/>
                    <a:lstStyle/>
                    <a:p>
                      <a:r>
                        <a:rPr lang="en-US" sz="1600" b="1"/>
                        <a:t>95% Cl</a:t>
                      </a:r>
                    </a:p>
                  </a:txBody>
                  <a:tcPr anchor="ctr"/>
                </a:tc>
                <a:tc>
                  <a:txBody>
                    <a:bodyPr/>
                    <a:lstStyle/>
                    <a:p>
                      <a:r>
                        <a:rPr lang="en-US" sz="1600" b="1" i="0"/>
                        <a:t>p</a:t>
                      </a:r>
                    </a:p>
                  </a:txBody>
                  <a:tcPr anchor="ctr"/>
                </a:tc>
                <a:extLst>
                  <a:ext uri="{0D108BD9-81ED-4DB2-BD59-A6C34878D82A}">
                    <a16:rowId xmlns:a16="http://schemas.microsoft.com/office/drawing/2014/main" val="3107611809"/>
                  </a:ext>
                </a:extLst>
              </a:tr>
              <a:tr h="525543">
                <a:tc>
                  <a:txBody>
                    <a:bodyPr/>
                    <a:lstStyle/>
                    <a:p>
                      <a:r>
                        <a:rPr lang="en-US" sz="1600"/>
                        <a:t>Sex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rPr>
                        <a:t>Female/</a:t>
                      </a:r>
                      <a:br>
                        <a:rPr lang="en-GB" sz="1600" kern="1200">
                          <a:solidFill>
                            <a:schemeClr val="dk1"/>
                          </a:solidFill>
                          <a:effectLst/>
                        </a:rPr>
                      </a:br>
                      <a:r>
                        <a:rPr lang="en-GB" sz="1600" kern="1200">
                          <a:solidFill>
                            <a:schemeClr val="dk1"/>
                          </a:solidFill>
                          <a:effectLst/>
                        </a:rPr>
                        <a:t>male</a:t>
                      </a:r>
                      <a:endParaRPr lang="en-GB" sz="1600" kern="1200">
                        <a:solidFill>
                          <a:schemeClr val="dk1"/>
                        </a:solidFill>
                        <a:effectLst/>
                        <a:latin typeface="+mn-lt"/>
                        <a:ea typeface="+mn-ea"/>
                        <a:cs typeface="+mn-cs"/>
                      </a:endParaRPr>
                    </a:p>
                  </a:txBody>
                  <a:tcPr anchor="ctr"/>
                </a:tc>
                <a:tc>
                  <a:txBody>
                    <a:bodyPr/>
                    <a:lstStyle/>
                    <a:p>
                      <a:r>
                        <a:rPr lang="en-US" sz="1600"/>
                        <a:t>11.29</a:t>
                      </a:r>
                    </a:p>
                  </a:txBody>
                  <a:tcPr anchor="ctr"/>
                </a:tc>
                <a:tc>
                  <a:txBody>
                    <a:bodyPr/>
                    <a:lstStyle/>
                    <a:p>
                      <a:r>
                        <a:rPr lang="en-US" sz="1600"/>
                        <a:t>3.65 to 34.87</a:t>
                      </a:r>
                    </a:p>
                  </a:txBody>
                  <a:tcPr anchor="ctr"/>
                </a:tc>
                <a:tc>
                  <a:txBody>
                    <a:bodyPr/>
                    <a:lstStyle/>
                    <a:p>
                      <a:r>
                        <a:rPr lang="en-US" sz="1600"/>
                        <a:t>&lt;0.001</a:t>
                      </a:r>
                    </a:p>
                  </a:txBody>
                  <a:tcPr anchor="ctr"/>
                </a:tc>
                <a:extLst>
                  <a:ext uri="{0D108BD9-81ED-4DB2-BD59-A6C34878D82A}">
                    <a16:rowId xmlns:a16="http://schemas.microsoft.com/office/drawing/2014/main" val="1762684434"/>
                  </a:ext>
                </a:extLst>
              </a:tr>
            </a:tbl>
          </a:graphicData>
        </a:graphic>
      </p:graphicFrame>
      <p:sp>
        <p:nvSpPr>
          <p:cNvPr id="11" name="TextBox 10">
            <a:extLst>
              <a:ext uri="{FF2B5EF4-FFF2-40B4-BE49-F238E27FC236}">
                <a16:creationId xmlns:a16="http://schemas.microsoft.com/office/drawing/2014/main" id="{D913DB9C-BBBC-9E85-8F08-FA8A31D900B1}"/>
              </a:ext>
            </a:extLst>
          </p:cNvPr>
          <p:cNvSpPr txBox="1"/>
          <p:nvPr/>
        </p:nvSpPr>
        <p:spPr>
          <a:xfrm>
            <a:off x="6579905" y="4945995"/>
            <a:ext cx="5417220" cy="584775"/>
          </a:xfrm>
          <a:prstGeom prst="rect">
            <a:avLst/>
          </a:prstGeom>
          <a:noFill/>
        </p:spPr>
        <p:txBody>
          <a:bodyPr wrap="square">
            <a:spAutoFit/>
          </a:bodyPr>
          <a:lstStyle/>
          <a:p>
            <a:pPr algn="ctr"/>
            <a:r>
              <a:rPr lang="en-GB" sz="1600" i="1">
                <a:solidFill>
                  <a:srgbClr val="0061A7"/>
                </a:solidFill>
                <a:latin typeface="Arial" pitchFamily="34" charset="0"/>
                <a:ea typeface="ＭＳ Ｐゴシック" charset="0"/>
                <a:cs typeface="Arial" pitchFamily="34" charset="0"/>
              </a:rPr>
              <a:t>BRAF </a:t>
            </a:r>
            <a:r>
              <a:rPr lang="en-GB" sz="1600">
                <a:solidFill>
                  <a:srgbClr val="0061A7"/>
                </a:solidFill>
                <a:latin typeface="Arial" pitchFamily="34" charset="0"/>
                <a:ea typeface="ＭＳ Ｐゴシック" charset="0"/>
                <a:cs typeface="Arial" pitchFamily="34" charset="0"/>
              </a:rPr>
              <a:t>mutations were found to be independently associated only with female sex</a:t>
            </a:r>
          </a:p>
        </p:txBody>
      </p:sp>
    </p:spTree>
    <p:extLst>
      <p:ext uri="{BB962C8B-B14F-4D97-AF65-F5344CB8AC3E}">
        <p14:creationId xmlns:p14="http://schemas.microsoft.com/office/powerpoint/2010/main" val="403602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42CCF8B7-209E-22A8-2260-0ADEAB30EA32}"/>
              </a:ext>
            </a:extLst>
          </p:cNvPr>
          <p:cNvSpPr/>
          <p:nvPr/>
        </p:nvSpPr>
        <p:spPr>
          <a:xfrm>
            <a:off x="656491" y="1657498"/>
            <a:ext cx="10867293" cy="4321275"/>
          </a:xfrm>
          <a:prstGeom prst="roundRect">
            <a:avLst>
              <a:gd name="adj" fmla="val 6627"/>
            </a:avLst>
          </a:prstGeom>
          <a:solidFill>
            <a:srgbClr val="CBD2E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648000" rIns="72000" rtlCol="0" anchor="t"/>
          <a:lstStyle/>
          <a:p>
            <a:pPr>
              <a:spcAft>
                <a:spcPts val="600"/>
              </a:spcAft>
            </a:pPr>
            <a:endParaRPr lang="en-US">
              <a:solidFill>
                <a:srgbClr val="0061A7"/>
              </a:solidFill>
              <a:latin typeface="Arial" pitchFamily="34" charset="0"/>
              <a:ea typeface="ＭＳ Ｐゴシック" charset="0"/>
              <a:cs typeface="Arial" pitchFamily="34" charset="0"/>
            </a:endParaRPr>
          </a:p>
          <a:p>
            <a:pPr>
              <a:spcBef>
                <a:spcPts val="600"/>
              </a:spcBef>
              <a:spcAft>
                <a:spcPts val="600"/>
              </a:spcAft>
            </a:pPr>
            <a:r>
              <a:rPr lang="en-US">
                <a:solidFill>
                  <a:schemeClr val="accent2"/>
                </a:solidFill>
                <a:latin typeface="Arial" pitchFamily="34" charset="0"/>
                <a:ea typeface="ＭＳ Ｐゴシック" charset="0"/>
                <a:cs typeface="Arial" pitchFamily="34" charset="0"/>
              </a:rPr>
              <a:t>A large nationwide study in 17,664 French patients with NSCLC found that </a:t>
            </a:r>
            <a:r>
              <a:rPr lang="en-US" b="1">
                <a:solidFill>
                  <a:schemeClr val="accent2"/>
                </a:solidFill>
                <a:latin typeface="Arial" pitchFamily="34" charset="0"/>
                <a:ea typeface="ＭＳ Ｐゴシック" charset="0"/>
                <a:cs typeface="Arial" pitchFamily="34" charset="0"/>
              </a:rPr>
              <a:t>87% of patients with </a:t>
            </a:r>
            <a:r>
              <a:rPr lang="en-US" b="1" i="1">
                <a:solidFill>
                  <a:schemeClr val="accent2"/>
                </a:solidFill>
                <a:latin typeface="Arial" pitchFamily="34" charset="0"/>
                <a:ea typeface="ＭＳ Ｐゴシック" charset="0"/>
                <a:cs typeface="Arial" pitchFamily="34" charset="0"/>
              </a:rPr>
              <a:t>BRAF </a:t>
            </a:r>
            <a:r>
              <a:rPr lang="en-US" b="1">
                <a:solidFill>
                  <a:schemeClr val="accent2"/>
                </a:solidFill>
                <a:latin typeface="Arial" pitchFamily="34" charset="0"/>
                <a:ea typeface="ＭＳ Ｐゴシック" charset="0"/>
                <a:cs typeface="Arial" pitchFamily="34" charset="0"/>
              </a:rPr>
              <a:t>mutations had adenocarcinoma</a:t>
            </a:r>
            <a:r>
              <a:rPr lang="en-US" baseline="30000">
                <a:solidFill>
                  <a:schemeClr val="accent2"/>
                </a:solidFill>
                <a:latin typeface="Arial" pitchFamily="34" charset="0"/>
                <a:ea typeface="ＭＳ Ｐゴシック" charset="0"/>
                <a:cs typeface="Arial" pitchFamily="34" charset="0"/>
              </a:rPr>
              <a:t>1</a:t>
            </a:r>
          </a:p>
          <a:p>
            <a:pPr>
              <a:spcBef>
                <a:spcPts val="600"/>
              </a:spcBef>
              <a:spcAft>
                <a:spcPts val="600"/>
              </a:spcAft>
            </a:pPr>
            <a:r>
              <a:rPr lang="en-US">
                <a:solidFill>
                  <a:schemeClr val="accent2"/>
                </a:solidFill>
                <a:latin typeface="Arial" pitchFamily="34" charset="0"/>
                <a:ea typeface="ＭＳ Ｐゴシック" charset="0"/>
                <a:cs typeface="Arial" pitchFamily="34" charset="0"/>
              </a:rPr>
              <a:t>Each functional class of </a:t>
            </a:r>
            <a:r>
              <a:rPr lang="en-US" i="1">
                <a:solidFill>
                  <a:schemeClr val="accent2"/>
                </a:solidFill>
                <a:latin typeface="Arial" pitchFamily="34" charset="0"/>
                <a:ea typeface="ＭＳ Ｐゴシック" charset="0"/>
                <a:cs typeface="Arial" pitchFamily="34" charset="0"/>
              </a:rPr>
              <a:t>BRAF</a:t>
            </a:r>
            <a:r>
              <a:rPr lang="en-US">
                <a:solidFill>
                  <a:schemeClr val="accent2"/>
                </a:solidFill>
                <a:latin typeface="Arial" pitchFamily="34" charset="0"/>
                <a:ea typeface="ＭＳ Ｐゴシック" charset="0"/>
                <a:cs typeface="Arial" pitchFamily="34" charset="0"/>
              </a:rPr>
              <a:t> mutations may be linked to specific clinical and pathological characteristics:</a:t>
            </a:r>
            <a:r>
              <a:rPr lang="en-US" baseline="30000">
                <a:solidFill>
                  <a:schemeClr val="accent2"/>
                </a:solidFill>
                <a:latin typeface="Arial" pitchFamily="34" charset="0"/>
                <a:ea typeface="ＭＳ Ｐゴシック" charset="0"/>
                <a:cs typeface="Arial" pitchFamily="34" charset="0"/>
              </a:rPr>
              <a:t>2</a:t>
            </a:r>
            <a:r>
              <a:rPr lang="en-US">
                <a:solidFill>
                  <a:schemeClr val="accent2"/>
                </a:solidFill>
                <a:latin typeface="Arial" pitchFamily="34" charset="0"/>
                <a:ea typeface="ＭＳ Ｐゴシック" charset="0"/>
                <a:cs typeface="Arial" pitchFamily="34" charset="0"/>
              </a:rPr>
              <a:t> </a:t>
            </a:r>
          </a:p>
          <a:p>
            <a:pPr marL="742950" lvl="1" indent="-285750">
              <a:spcBef>
                <a:spcPts val="600"/>
              </a:spcBef>
              <a:spcAft>
                <a:spcPts val="600"/>
              </a:spcAft>
              <a:buFont typeface="Arial" panose="020B0604020202020204" pitchFamily="34" charset="0"/>
              <a:buChar char="•"/>
            </a:pPr>
            <a:r>
              <a:rPr lang="en-US" b="1" i="1">
                <a:solidFill>
                  <a:schemeClr val="accent2"/>
                </a:solidFill>
                <a:latin typeface="Arial" pitchFamily="34" charset="0"/>
                <a:ea typeface="ＭＳ Ｐゴシック" charset="0"/>
                <a:cs typeface="Arial" pitchFamily="34" charset="0"/>
              </a:rPr>
              <a:t>BRAF</a:t>
            </a:r>
            <a:r>
              <a:rPr lang="en-US" b="1" baseline="30000">
                <a:solidFill>
                  <a:schemeClr val="accent2"/>
                </a:solidFill>
                <a:latin typeface="Arial" pitchFamily="34" charset="0"/>
                <a:ea typeface="ＭＳ Ｐゴシック" charset="0"/>
                <a:cs typeface="Arial" pitchFamily="34" charset="0"/>
              </a:rPr>
              <a:t>V600E</a:t>
            </a:r>
            <a:r>
              <a:rPr lang="en-US">
                <a:solidFill>
                  <a:schemeClr val="accent2"/>
                </a:solidFill>
                <a:latin typeface="Arial" pitchFamily="34" charset="0"/>
                <a:ea typeface="ＭＳ Ｐゴシック" charset="0"/>
                <a:cs typeface="Arial" pitchFamily="34" charset="0"/>
              </a:rPr>
              <a:t> mutations may more often present nonmucinous adenocarcinoma with micropapillary growth pattern, occurring predominantly </a:t>
            </a:r>
            <a:r>
              <a:rPr lang="en-US" b="1">
                <a:solidFill>
                  <a:schemeClr val="accent2"/>
                </a:solidFill>
                <a:latin typeface="Arial" pitchFamily="34" charset="0"/>
                <a:ea typeface="ＭＳ Ｐゴシック" charset="0"/>
                <a:cs typeface="Arial" pitchFamily="34" charset="0"/>
              </a:rPr>
              <a:t>in females with a never-smoking history</a:t>
            </a:r>
            <a:endParaRPr lang="en-US">
              <a:solidFill>
                <a:schemeClr val="accent2"/>
              </a:solidFill>
              <a:latin typeface="Arial" pitchFamily="34" charset="0"/>
              <a:ea typeface="ＭＳ Ｐゴシック" charset="0"/>
              <a:cs typeface="Arial" pitchFamily="34" charset="0"/>
            </a:endParaRPr>
          </a:p>
          <a:p>
            <a:pPr marL="742950" lvl="1" indent="-285750">
              <a:spcBef>
                <a:spcPts val="600"/>
              </a:spcBef>
              <a:spcAft>
                <a:spcPts val="600"/>
              </a:spcAft>
              <a:buFont typeface="Arial" panose="020B0604020202020204" pitchFamily="34" charset="0"/>
              <a:buChar char="•"/>
            </a:pPr>
            <a:r>
              <a:rPr lang="en-US" b="1" i="1">
                <a:solidFill>
                  <a:schemeClr val="accent2"/>
                </a:solidFill>
                <a:latin typeface="Arial" pitchFamily="34" charset="0"/>
                <a:ea typeface="ＭＳ Ｐゴシック" charset="0"/>
                <a:cs typeface="Arial" pitchFamily="34" charset="0"/>
              </a:rPr>
              <a:t>BRAF</a:t>
            </a:r>
            <a:r>
              <a:rPr lang="en-US" b="1" baseline="30000">
                <a:solidFill>
                  <a:schemeClr val="accent2"/>
                </a:solidFill>
                <a:latin typeface="Arial" pitchFamily="34" charset="0"/>
                <a:ea typeface="ＭＳ Ｐゴシック" charset="0"/>
                <a:cs typeface="Arial" pitchFamily="34" charset="0"/>
              </a:rPr>
              <a:t>non-V600</a:t>
            </a:r>
            <a:r>
              <a:rPr lang="en-US">
                <a:solidFill>
                  <a:schemeClr val="accent2"/>
                </a:solidFill>
                <a:latin typeface="Arial" pitchFamily="34" charset="0"/>
                <a:ea typeface="ＭＳ Ｐゴシック" charset="0"/>
                <a:cs typeface="Arial" pitchFamily="34" charset="0"/>
              </a:rPr>
              <a:t> mutations are more frequently found </a:t>
            </a:r>
            <a:r>
              <a:rPr lang="en-US" b="1">
                <a:solidFill>
                  <a:schemeClr val="accent2"/>
                </a:solidFill>
                <a:latin typeface="Arial" pitchFamily="34" charset="0"/>
                <a:ea typeface="ＭＳ Ｐゴシック" charset="0"/>
                <a:cs typeface="Arial" pitchFamily="34" charset="0"/>
              </a:rPr>
              <a:t>in male smokers presenting with a mucinous component</a:t>
            </a:r>
          </a:p>
        </p:txBody>
      </p:sp>
      <p:sp>
        <p:nvSpPr>
          <p:cNvPr id="2" name="Titre 1">
            <a:extLst>
              <a:ext uri="{FF2B5EF4-FFF2-40B4-BE49-F238E27FC236}">
                <a16:creationId xmlns:a16="http://schemas.microsoft.com/office/drawing/2014/main" id="{9D104261-5A4E-A2F1-0F17-BF753075D541}"/>
              </a:ext>
            </a:extLst>
          </p:cNvPr>
          <p:cNvSpPr>
            <a:spLocks noGrp="1"/>
          </p:cNvSpPr>
          <p:nvPr>
            <p:ph type="title"/>
          </p:nvPr>
        </p:nvSpPr>
        <p:spPr/>
        <p:txBody>
          <a:bodyPr>
            <a:noAutofit/>
          </a:bodyPr>
          <a:lstStyle/>
          <a:p>
            <a:r>
              <a:rPr lang="en-GB" sz="2400">
                <a:solidFill>
                  <a:srgbClr val="0061A7"/>
                </a:solidFill>
                <a:latin typeface="Arial" pitchFamily="34" charset="0"/>
                <a:ea typeface="ＭＳ Ｐゴシック" charset="0"/>
                <a:cs typeface="Arial" pitchFamily="34" charset="0"/>
              </a:rPr>
              <a:t>Adenocarcinoma is the most frequent histological pattern observed in </a:t>
            </a:r>
            <a:r>
              <a:rPr lang="en-GB" sz="2400" i="1">
                <a:solidFill>
                  <a:srgbClr val="0061A7"/>
                </a:solidFill>
                <a:latin typeface="Arial" pitchFamily="34" charset="0"/>
                <a:ea typeface="ＭＳ Ｐゴシック" charset="0"/>
                <a:cs typeface="Arial" pitchFamily="34" charset="0"/>
              </a:rPr>
              <a:t>BRAF</a:t>
            </a:r>
            <a:r>
              <a:rPr lang="en-GB" sz="2400">
                <a:solidFill>
                  <a:srgbClr val="0061A7"/>
                </a:solidFill>
                <a:latin typeface="Arial" pitchFamily="34" charset="0"/>
                <a:ea typeface="ＭＳ Ｐゴシック" charset="0"/>
                <a:cs typeface="Arial" pitchFamily="34" charset="0"/>
              </a:rPr>
              <a:t>-mutant NSCLC</a:t>
            </a:r>
          </a:p>
        </p:txBody>
      </p:sp>
      <p:sp>
        <p:nvSpPr>
          <p:cNvPr id="11" name="Text Placeholder 10">
            <a:extLst>
              <a:ext uri="{FF2B5EF4-FFF2-40B4-BE49-F238E27FC236}">
                <a16:creationId xmlns:a16="http://schemas.microsoft.com/office/drawing/2014/main" id="{9EF1BD2F-3069-9395-D202-1D515DF379AD}"/>
              </a:ext>
            </a:extLst>
          </p:cNvPr>
          <p:cNvSpPr>
            <a:spLocks noGrp="1"/>
          </p:cNvSpPr>
          <p:nvPr>
            <p:ph type="body" sz="quarter" idx="10"/>
          </p:nvPr>
        </p:nvSpPr>
        <p:spPr>
          <a:xfrm>
            <a:off x="838200" y="6314847"/>
            <a:ext cx="10515600" cy="327025"/>
          </a:xfrm>
        </p:spPr>
        <p:txBody>
          <a:bodyPr/>
          <a:lstStyle/>
          <a:p>
            <a:r>
              <a:rPr lang="en-GB" i="1"/>
              <a:t>BRAF</a:t>
            </a:r>
            <a:r>
              <a:rPr lang="en-GB"/>
              <a:t>, B-Raf proto-oncogene serine/threonine-protein kinase; NSCLC, non-small cell lung cancer</a:t>
            </a:r>
            <a:r>
              <a:rPr lang="en-US"/>
              <a:t>.</a:t>
            </a:r>
          </a:p>
          <a:p>
            <a:r>
              <a:rPr lang="en-US"/>
              <a:t>1. </a:t>
            </a:r>
            <a:r>
              <a:rPr lang="en-US" err="1"/>
              <a:t>Barlesi</a:t>
            </a:r>
            <a:r>
              <a:rPr lang="en-GB"/>
              <a:t> F, et al. </a:t>
            </a:r>
            <a:r>
              <a:rPr lang="en-GB" i="1"/>
              <a:t>Lancet. </a:t>
            </a:r>
            <a:r>
              <a:rPr lang="en-GB"/>
              <a:t>2016;387(10026):1415-1426; 2. </a:t>
            </a:r>
            <a:r>
              <a:rPr lang="en-US" err="1"/>
              <a:t>Riudavets</a:t>
            </a:r>
            <a:r>
              <a:rPr lang="en-US"/>
              <a:t> M, et al. </a:t>
            </a:r>
            <a:r>
              <a:rPr lang="en-US" i="1"/>
              <a:t>Lung Cancer</a:t>
            </a:r>
            <a:r>
              <a:rPr lang="en-US"/>
              <a:t>. 2022;169:102-114</a:t>
            </a:r>
            <a:r>
              <a:rPr lang="en-GB"/>
              <a:t>.</a:t>
            </a:r>
            <a:endParaRPr lang="en-US"/>
          </a:p>
        </p:txBody>
      </p:sp>
      <p:sp>
        <p:nvSpPr>
          <p:cNvPr id="16" name="Rounded Rectangle 15">
            <a:extLst>
              <a:ext uri="{FF2B5EF4-FFF2-40B4-BE49-F238E27FC236}">
                <a16:creationId xmlns:a16="http://schemas.microsoft.com/office/drawing/2014/main" id="{243C8B77-1CF0-C86B-B658-5C78BC95B058}"/>
              </a:ext>
            </a:extLst>
          </p:cNvPr>
          <p:cNvSpPr/>
          <p:nvPr/>
        </p:nvSpPr>
        <p:spPr>
          <a:xfrm>
            <a:off x="2623495" y="1808251"/>
            <a:ext cx="7157174" cy="470440"/>
          </a:xfrm>
          <a:prstGeom prst="roundRect">
            <a:avLst>
              <a:gd name="adj" fmla="val 3724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a:solidFill>
                  <a:schemeClr val="bg1"/>
                </a:solidFill>
                <a:latin typeface="Arial" pitchFamily="34" charset="0"/>
                <a:ea typeface="ＭＳ Ｐゴシック" charset="0"/>
                <a:cs typeface="Arial" pitchFamily="34" charset="0"/>
              </a:rPr>
              <a:t>Histopathology</a:t>
            </a:r>
            <a:endParaRPr lang="en-US" b="1" baseline="30000">
              <a:solidFill>
                <a:schemeClr val="bg1"/>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80349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E5372EF-5634-3FFD-6325-F9F26704B1BB}"/>
              </a:ext>
            </a:extLst>
          </p:cNvPr>
          <p:cNvSpPr>
            <a:spLocks noGrp="1"/>
          </p:cNvSpPr>
          <p:nvPr>
            <p:ph type="body" sz="quarter" idx="10"/>
          </p:nvPr>
        </p:nvSpPr>
        <p:spPr>
          <a:xfrm>
            <a:off x="838200" y="6047903"/>
            <a:ext cx="10763250" cy="593969"/>
          </a:xfrm>
        </p:spPr>
        <p:txBody>
          <a:bodyPr/>
          <a:lstStyle/>
          <a:p>
            <a:r>
              <a:rPr lang="en-GB" sz="900" i="1"/>
              <a:t>BRAF</a:t>
            </a:r>
            <a:r>
              <a:rPr lang="en-GB" sz="900"/>
              <a:t>, B-Raf proto-oncogene serine/threonine-protein kinase</a:t>
            </a:r>
            <a:r>
              <a:rPr lang="en-GB"/>
              <a:t>.</a:t>
            </a:r>
            <a:r>
              <a:rPr lang="en-GB" sz="900"/>
              <a:t> </a:t>
            </a:r>
            <a:br>
              <a:rPr lang="en-GB" sz="900"/>
            </a:br>
            <a:r>
              <a:rPr lang="en-GB"/>
              <a:t>1. </a:t>
            </a:r>
            <a:r>
              <a:rPr lang="en-GB" sz="900"/>
              <a:t>Baik CS, et al. </a:t>
            </a:r>
            <a:r>
              <a:rPr lang="en-GB" sz="900" i="1"/>
              <a:t>Oncologist. </a:t>
            </a:r>
            <a:r>
              <a:rPr lang="en-GB" sz="900"/>
              <a:t>2017;22(7):786-796</a:t>
            </a:r>
            <a:r>
              <a:rPr lang="en-US"/>
              <a:t>; 2. </a:t>
            </a:r>
            <a:r>
              <a:rPr lang="en-GB" noProof="0"/>
              <a:t>Marchetti A, et al. </a:t>
            </a:r>
            <a:r>
              <a:rPr lang="en-GB" i="1" noProof="0"/>
              <a:t>J Clin Oncol. </a:t>
            </a:r>
            <a:r>
              <a:rPr lang="en-GB" noProof="0"/>
              <a:t>2011;29(26):3574-3579</a:t>
            </a:r>
            <a:r>
              <a:rPr lang="en-US"/>
              <a:t>; 3. Riudavets M, et al. </a:t>
            </a:r>
            <a:r>
              <a:rPr lang="en-US" i="1"/>
              <a:t>Lung Cancer</a:t>
            </a:r>
            <a:r>
              <a:rPr lang="en-US"/>
              <a:t>. 2022;169:102-114.</a:t>
            </a:r>
          </a:p>
        </p:txBody>
      </p:sp>
      <p:sp>
        <p:nvSpPr>
          <p:cNvPr id="3" name="Content Placeholder 3">
            <a:extLst>
              <a:ext uri="{FF2B5EF4-FFF2-40B4-BE49-F238E27FC236}">
                <a16:creationId xmlns:a16="http://schemas.microsoft.com/office/drawing/2014/main" id="{1FDDB998-B650-5EB3-A91F-10ED66A001F5}"/>
              </a:ext>
            </a:extLst>
          </p:cNvPr>
          <p:cNvSpPr txBox="1">
            <a:spLocks/>
          </p:cNvSpPr>
          <p:nvPr/>
        </p:nvSpPr>
        <p:spPr>
          <a:xfrm>
            <a:off x="794657" y="1519933"/>
            <a:ext cx="10809514" cy="2957799"/>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Aft>
                <a:spcPts val="1200"/>
              </a:spcAft>
              <a:buNone/>
            </a:pPr>
            <a:r>
              <a:rPr lang="en-US" sz="1800" b="1">
                <a:solidFill>
                  <a:srgbClr val="0061A7"/>
                </a:solidFill>
                <a:latin typeface="Arial" pitchFamily="34" charset="0"/>
                <a:ea typeface="ＭＳ Ｐゴシック" charset="0"/>
                <a:cs typeface="Arial" pitchFamily="34" charset="0"/>
              </a:rPr>
              <a:t>Based on the current literature, the prognostic significance of </a:t>
            </a:r>
            <a:r>
              <a:rPr lang="en-US" sz="1800" b="1" i="1">
                <a:solidFill>
                  <a:srgbClr val="0061A7"/>
                </a:solidFill>
                <a:latin typeface="Arial" pitchFamily="34" charset="0"/>
                <a:ea typeface="ＭＳ Ｐゴシック" charset="0"/>
                <a:cs typeface="Arial" pitchFamily="34" charset="0"/>
              </a:rPr>
              <a:t>BRAF</a:t>
            </a:r>
            <a:r>
              <a:rPr lang="en-US" sz="1800" b="1">
                <a:solidFill>
                  <a:srgbClr val="0061A7"/>
                </a:solidFill>
                <a:latin typeface="Arial" pitchFamily="34" charset="0"/>
                <a:ea typeface="ＭＳ Ｐゴシック" charset="0"/>
                <a:cs typeface="Arial" pitchFamily="34" charset="0"/>
              </a:rPr>
              <a:t> mutations is not entirely clear</a:t>
            </a:r>
            <a:r>
              <a:rPr lang="en-US" sz="1800" baseline="30000">
                <a:solidFill>
                  <a:srgbClr val="0061A7"/>
                </a:solidFill>
                <a:latin typeface="Arial" pitchFamily="34" charset="0"/>
                <a:ea typeface="ＭＳ Ｐゴシック" charset="0"/>
                <a:cs typeface="Arial" pitchFamily="34" charset="0"/>
              </a:rPr>
              <a:t>1</a:t>
            </a:r>
          </a:p>
          <a:p>
            <a:pPr algn="l">
              <a:spcAft>
                <a:spcPts val="1200"/>
              </a:spcAft>
            </a:pPr>
            <a:r>
              <a:rPr lang="en-US" sz="1800" err="1">
                <a:solidFill>
                  <a:srgbClr val="0061A7"/>
                </a:solidFill>
                <a:latin typeface="Arial" pitchFamily="34" charset="0"/>
                <a:ea typeface="ＭＳ Ｐゴシック" charset="0"/>
                <a:cs typeface="Arial" pitchFamily="34" charset="0"/>
              </a:rPr>
              <a:t>Tumours</a:t>
            </a:r>
            <a:r>
              <a:rPr lang="en-US" sz="1800">
                <a:solidFill>
                  <a:srgbClr val="0061A7"/>
                </a:solidFill>
                <a:latin typeface="Arial" pitchFamily="34" charset="0"/>
                <a:ea typeface="ＭＳ Ｐゴシック" charset="0"/>
                <a:cs typeface="Arial" pitchFamily="34" charset="0"/>
              </a:rPr>
              <a:t> with </a:t>
            </a:r>
            <a:r>
              <a:rPr lang="en-US" sz="1800" i="1">
                <a:solidFill>
                  <a:srgbClr val="0061A7"/>
                </a:solidFill>
                <a:latin typeface="Arial" pitchFamily="34" charset="0"/>
                <a:ea typeface="ＭＳ Ｐゴシック" charset="0"/>
                <a:cs typeface="Arial" pitchFamily="34" charset="0"/>
              </a:rPr>
              <a:t>BRAF</a:t>
            </a:r>
            <a:r>
              <a:rPr lang="en-US" sz="1800" baseline="30000">
                <a:solidFill>
                  <a:srgbClr val="0061A7"/>
                </a:solidFill>
                <a:latin typeface="Arial" pitchFamily="34" charset="0"/>
                <a:ea typeface="ＭＳ Ｐゴシック" charset="0"/>
                <a:cs typeface="Arial" pitchFamily="34" charset="0"/>
              </a:rPr>
              <a:t>V600E</a:t>
            </a:r>
            <a:r>
              <a:rPr lang="en-US" sz="1800">
                <a:solidFill>
                  <a:srgbClr val="0061A7"/>
                </a:solidFill>
                <a:latin typeface="Arial" pitchFamily="34" charset="0"/>
                <a:ea typeface="ＭＳ Ｐゴシック" charset="0"/>
                <a:cs typeface="Arial" pitchFamily="34" charset="0"/>
              </a:rPr>
              <a:t> mutations were mostly histopathologically classified as infiltrating lung adenocarcinomas with a predominant (50% of patients) or secondary (30%) micropapillary component, an uncommon histological pattern associated with tumour </a:t>
            </a:r>
            <a:r>
              <a:rPr lang="en-GB" sz="1800">
                <a:solidFill>
                  <a:srgbClr val="0061A7"/>
                </a:solidFill>
                <a:latin typeface="Arial" pitchFamily="34" charset="0"/>
                <a:ea typeface="ＭＳ Ｐゴシック" charset="0"/>
                <a:cs typeface="Arial" pitchFamily="34" charset="0"/>
              </a:rPr>
              <a:t>aggressiveness</a:t>
            </a:r>
            <a:r>
              <a:rPr lang="en-GB" sz="1800" baseline="30000">
                <a:solidFill>
                  <a:srgbClr val="0061A7"/>
                </a:solidFill>
                <a:latin typeface="Arial" pitchFamily="34" charset="0"/>
                <a:ea typeface="ＭＳ Ｐゴシック" charset="0"/>
                <a:cs typeface="Arial" pitchFamily="34" charset="0"/>
              </a:rPr>
              <a:t>2</a:t>
            </a:r>
          </a:p>
          <a:p>
            <a:pPr marL="0" indent="0">
              <a:spcAft>
                <a:spcPts val="1200"/>
              </a:spcAft>
              <a:buNone/>
            </a:pPr>
            <a:r>
              <a:rPr lang="en-US" sz="1800" b="1">
                <a:solidFill>
                  <a:srgbClr val="0061A7"/>
                </a:solidFill>
                <a:latin typeface="Arial" pitchFamily="34" charset="0"/>
                <a:ea typeface="ＭＳ Ｐゴシック" charset="0"/>
                <a:cs typeface="Arial" pitchFamily="34" charset="0"/>
              </a:rPr>
              <a:t>Different retrospective trials based on small cohorts have led to contradictory results, suggesting that patient outcomes may be related to the type of </a:t>
            </a:r>
            <a:r>
              <a:rPr lang="en-US" sz="1800" b="1" i="1">
                <a:solidFill>
                  <a:srgbClr val="0061A7"/>
                </a:solidFill>
                <a:latin typeface="Arial" pitchFamily="34" charset="0"/>
                <a:ea typeface="ＭＳ Ｐゴシック" charset="0"/>
                <a:cs typeface="Arial" pitchFamily="34" charset="0"/>
              </a:rPr>
              <a:t>BRAF</a:t>
            </a:r>
            <a:r>
              <a:rPr lang="en-US" sz="1800" b="1">
                <a:solidFill>
                  <a:srgbClr val="0061A7"/>
                </a:solidFill>
                <a:latin typeface="Arial" pitchFamily="34" charset="0"/>
                <a:ea typeface="ＭＳ Ｐゴシック" charset="0"/>
                <a:cs typeface="Arial" pitchFamily="34" charset="0"/>
              </a:rPr>
              <a:t> alterations, and distinct treatments may be needed for specific </a:t>
            </a:r>
            <a:r>
              <a:rPr lang="en-US" sz="1800" b="1" i="1">
                <a:solidFill>
                  <a:srgbClr val="0061A7"/>
                </a:solidFill>
                <a:latin typeface="Arial" pitchFamily="34" charset="0"/>
                <a:ea typeface="ＭＳ Ｐゴシック" charset="0"/>
                <a:cs typeface="Arial" pitchFamily="34" charset="0"/>
              </a:rPr>
              <a:t>BRAF</a:t>
            </a:r>
            <a:r>
              <a:rPr lang="en-US" sz="1800" b="1">
                <a:solidFill>
                  <a:srgbClr val="0061A7"/>
                </a:solidFill>
                <a:latin typeface="Arial" pitchFamily="34" charset="0"/>
                <a:ea typeface="ＭＳ Ｐゴシック" charset="0"/>
                <a:cs typeface="Arial" pitchFamily="34" charset="0"/>
              </a:rPr>
              <a:t> mutational classes</a:t>
            </a:r>
            <a:r>
              <a:rPr lang="en-US" sz="1800" b="1" baseline="30000">
                <a:solidFill>
                  <a:srgbClr val="0061A7"/>
                </a:solidFill>
                <a:latin typeface="Arial" pitchFamily="34" charset="0"/>
                <a:ea typeface="ＭＳ Ｐゴシック" charset="0"/>
                <a:cs typeface="Arial" pitchFamily="34" charset="0"/>
              </a:rPr>
              <a:t>3</a:t>
            </a:r>
          </a:p>
        </p:txBody>
      </p:sp>
      <p:sp>
        <p:nvSpPr>
          <p:cNvPr id="12" name="Title 1">
            <a:extLst>
              <a:ext uri="{FF2B5EF4-FFF2-40B4-BE49-F238E27FC236}">
                <a16:creationId xmlns:a16="http://schemas.microsoft.com/office/drawing/2014/main" id="{B14A4E6D-32CB-C009-189A-FC84C1EA78A3}"/>
              </a:ext>
            </a:extLst>
          </p:cNvPr>
          <p:cNvSpPr txBox="1">
            <a:spLocks/>
          </p:cNvSpPr>
          <p:nvPr/>
        </p:nvSpPr>
        <p:spPr>
          <a:xfrm>
            <a:off x="838200" y="365126"/>
            <a:ext cx="10763250" cy="728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54B54"/>
                </a:solidFill>
                <a:latin typeface="+mj-lt"/>
                <a:ea typeface="+mj-ea"/>
                <a:cs typeface="+mj-cs"/>
              </a:defRPr>
            </a:lvl1pPr>
          </a:lstStyle>
          <a:p>
            <a:r>
              <a:rPr lang="en-US" sz="2400">
                <a:solidFill>
                  <a:srgbClr val="0061A7"/>
                </a:solidFill>
                <a:latin typeface="Arial" pitchFamily="34" charset="0"/>
                <a:ea typeface="ＭＳ Ｐゴシック" charset="0"/>
                <a:cs typeface="Arial" pitchFamily="34" charset="0"/>
              </a:rPr>
              <a:t>The prognostic significance of </a:t>
            </a:r>
            <a:r>
              <a:rPr lang="en-US" sz="2400" i="1">
                <a:solidFill>
                  <a:srgbClr val="0061A7"/>
                </a:solidFill>
                <a:latin typeface="Arial" pitchFamily="34" charset="0"/>
                <a:ea typeface="ＭＳ Ｐゴシック" charset="0"/>
                <a:cs typeface="Arial" pitchFamily="34" charset="0"/>
              </a:rPr>
              <a:t>BRAF</a:t>
            </a:r>
            <a:r>
              <a:rPr lang="en-US" sz="2400">
                <a:solidFill>
                  <a:srgbClr val="0061A7"/>
                </a:solidFill>
                <a:latin typeface="Arial" pitchFamily="34" charset="0"/>
                <a:ea typeface="ＭＳ Ｐゴシック" charset="0"/>
                <a:cs typeface="Arial" pitchFamily="34" charset="0"/>
              </a:rPr>
              <a:t> mutations is unclear</a:t>
            </a:r>
            <a:endParaRPr lang="en-GB" sz="2400">
              <a:solidFill>
                <a:srgbClr val="0061A7"/>
              </a:solidFill>
              <a:latin typeface="Arial" pitchFamily="34" charset="0"/>
              <a:ea typeface="ＭＳ Ｐゴシック" charset="0"/>
              <a:cs typeface="Arial" pitchFamily="34" charset="0"/>
            </a:endParaRPr>
          </a:p>
        </p:txBody>
      </p:sp>
      <p:sp>
        <p:nvSpPr>
          <p:cNvPr id="4" name="Rectangle : coins arrondis 3">
            <a:extLst>
              <a:ext uri="{FF2B5EF4-FFF2-40B4-BE49-F238E27FC236}">
                <a16:creationId xmlns:a16="http://schemas.microsoft.com/office/drawing/2014/main" id="{EA868EA7-DC3A-7C61-F62B-1C231ED0F459}"/>
              </a:ext>
            </a:extLst>
          </p:cNvPr>
          <p:cNvSpPr/>
          <p:nvPr/>
        </p:nvSpPr>
        <p:spPr>
          <a:xfrm>
            <a:off x="791937" y="4989086"/>
            <a:ext cx="10809513" cy="697962"/>
          </a:xfrm>
          <a:prstGeom prst="roundRect">
            <a:avLst/>
          </a:prstGeom>
          <a:solidFill>
            <a:srgbClr val="0061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buNone/>
            </a:pPr>
            <a:r>
              <a:rPr lang="en-US" sz="1800">
                <a:solidFill>
                  <a:schemeClr val="bg1"/>
                </a:solidFill>
                <a:latin typeface="Arial" pitchFamily="34" charset="0"/>
                <a:ea typeface="ＭＳ Ｐゴシック" charset="0"/>
                <a:cs typeface="Arial" pitchFamily="34" charset="0"/>
              </a:rPr>
              <a:t>The small sizes of the cohorts studied prevents any definitive conclusion on the prognostic significance of </a:t>
            </a:r>
            <a:r>
              <a:rPr lang="en-US" sz="1800" i="1">
                <a:solidFill>
                  <a:schemeClr val="bg1"/>
                </a:solidFill>
                <a:latin typeface="Arial" pitchFamily="34" charset="0"/>
                <a:ea typeface="ＭＳ Ｐゴシック" charset="0"/>
                <a:cs typeface="Arial" pitchFamily="34" charset="0"/>
              </a:rPr>
              <a:t>BRAF</a:t>
            </a:r>
            <a:r>
              <a:rPr lang="en-US" sz="1800">
                <a:solidFill>
                  <a:schemeClr val="bg1"/>
                </a:solidFill>
                <a:latin typeface="Arial" pitchFamily="34" charset="0"/>
                <a:ea typeface="ＭＳ Ｐゴシック" charset="0"/>
                <a:cs typeface="Arial" pitchFamily="34" charset="0"/>
              </a:rPr>
              <a:t> mutations</a:t>
            </a:r>
            <a:r>
              <a:rPr lang="en-US" baseline="30000">
                <a:solidFill>
                  <a:schemeClr val="bg1"/>
                </a:solidFill>
                <a:latin typeface="Arial" pitchFamily="34" charset="0"/>
                <a:ea typeface="ＭＳ Ｐゴシック" charset="0"/>
                <a:cs typeface="Arial" pitchFamily="34" charset="0"/>
              </a:rPr>
              <a:t>3</a:t>
            </a:r>
            <a:endParaRPr lang="en-GB" sz="1800" baseline="30000">
              <a:solidFill>
                <a:schemeClr val="bg1"/>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232920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04261-5A4E-A2F1-0F17-BF753075D541}"/>
              </a:ext>
            </a:extLst>
          </p:cNvPr>
          <p:cNvSpPr>
            <a:spLocks noGrp="1"/>
          </p:cNvSpPr>
          <p:nvPr>
            <p:ph type="title"/>
          </p:nvPr>
        </p:nvSpPr>
        <p:spPr/>
        <p:txBody>
          <a:bodyPr>
            <a:noAutofit/>
          </a:bodyPr>
          <a:lstStyle/>
          <a:p>
            <a:r>
              <a:rPr lang="en-GB" sz="2400">
                <a:solidFill>
                  <a:srgbClr val="0061A7"/>
                </a:solidFill>
                <a:latin typeface="Arial" pitchFamily="34" charset="0"/>
                <a:ea typeface="ＭＳ Ｐゴシック" charset="0"/>
                <a:cs typeface="Arial" pitchFamily="34" charset="0"/>
              </a:rPr>
              <a:t>The clinical features of </a:t>
            </a:r>
            <a:r>
              <a:rPr lang="en-GB" sz="2400" i="1">
                <a:solidFill>
                  <a:srgbClr val="0061A7"/>
                </a:solidFill>
                <a:latin typeface="Arial" pitchFamily="34" charset="0"/>
                <a:ea typeface="ＭＳ Ｐゴシック" charset="0"/>
                <a:cs typeface="Arial" pitchFamily="34" charset="0"/>
              </a:rPr>
              <a:t>BRAF</a:t>
            </a:r>
            <a:r>
              <a:rPr lang="en-GB" sz="2400">
                <a:solidFill>
                  <a:srgbClr val="0061A7"/>
                </a:solidFill>
                <a:latin typeface="Arial" pitchFamily="34" charset="0"/>
                <a:ea typeface="ＭＳ Ｐゴシック" charset="0"/>
                <a:cs typeface="Arial" pitchFamily="34" charset="0"/>
              </a:rPr>
              <a:t>-mutant NSCLC remain poorly defined due to the small patient population</a:t>
            </a:r>
          </a:p>
        </p:txBody>
      </p:sp>
      <p:sp>
        <p:nvSpPr>
          <p:cNvPr id="11" name="Text Placeholder 10">
            <a:extLst>
              <a:ext uri="{FF2B5EF4-FFF2-40B4-BE49-F238E27FC236}">
                <a16:creationId xmlns:a16="http://schemas.microsoft.com/office/drawing/2014/main" id="{9EF1BD2F-3069-9395-D202-1D515DF379AD}"/>
              </a:ext>
            </a:extLst>
          </p:cNvPr>
          <p:cNvSpPr>
            <a:spLocks noGrp="1"/>
          </p:cNvSpPr>
          <p:nvPr>
            <p:ph type="body" sz="quarter" idx="10"/>
          </p:nvPr>
        </p:nvSpPr>
        <p:spPr>
          <a:xfrm>
            <a:off x="838200" y="6314847"/>
            <a:ext cx="10515600" cy="327025"/>
          </a:xfrm>
        </p:spPr>
        <p:txBody>
          <a:bodyPr/>
          <a:lstStyle/>
          <a:p>
            <a:r>
              <a:rPr lang="en-GB" i="1"/>
              <a:t>BRAF</a:t>
            </a:r>
            <a:r>
              <a:rPr lang="en-GB"/>
              <a:t>, B-Raf proto-oncogene serine/threonine-protein kinase; NSCLC, non-small cell lung cancer</a:t>
            </a:r>
            <a:r>
              <a:rPr lang="en-US"/>
              <a:t>.</a:t>
            </a:r>
          </a:p>
          <a:p>
            <a:r>
              <a:rPr lang="en-US"/>
              <a:t>1. Mendoza D, et al. </a:t>
            </a:r>
            <a:r>
              <a:rPr lang="en-US" i="1"/>
              <a:t>Lung Cancer. </a:t>
            </a:r>
            <a:r>
              <a:rPr lang="en-US"/>
              <a:t>2019;129:80-84; 2. </a:t>
            </a:r>
            <a:r>
              <a:rPr lang="en-GB" err="1"/>
              <a:t>Dagogo</a:t>
            </a:r>
            <a:r>
              <a:rPr lang="en-GB"/>
              <a:t>-Jack I, et al. </a:t>
            </a:r>
            <a:r>
              <a:rPr lang="en-GB" i="1"/>
              <a:t>Clin Cancer Res. </a:t>
            </a:r>
            <a:r>
              <a:rPr lang="en-GB"/>
              <a:t>2019;25(1):158-165.</a:t>
            </a:r>
            <a:endParaRPr lang="en-US"/>
          </a:p>
        </p:txBody>
      </p:sp>
      <p:sp>
        <p:nvSpPr>
          <p:cNvPr id="3" name="Rounded Rectangle 2">
            <a:extLst>
              <a:ext uri="{FF2B5EF4-FFF2-40B4-BE49-F238E27FC236}">
                <a16:creationId xmlns:a16="http://schemas.microsoft.com/office/drawing/2014/main" id="{06BE6DB6-001B-087F-F581-B758F5660A67}"/>
              </a:ext>
            </a:extLst>
          </p:cNvPr>
          <p:cNvSpPr/>
          <p:nvPr/>
        </p:nvSpPr>
        <p:spPr>
          <a:xfrm>
            <a:off x="142974" y="1657498"/>
            <a:ext cx="11906052" cy="4418474"/>
          </a:xfrm>
          <a:prstGeom prst="roundRect">
            <a:avLst>
              <a:gd name="adj" fmla="val 6627"/>
            </a:avLst>
          </a:prstGeom>
          <a:solidFill>
            <a:srgbClr val="CBD2E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88000" rIns="72000" rtlCol="0" anchor="t"/>
          <a:lstStyle/>
          <a:p>
            <a:pPr marL="72000">
              <a:spcAft>
                <a:spcPts val="600"/>
              </a:spcAft>
            </a:pPr>
            <a:endParaRPr lang="en-US">
              <a:solidFill>
                <a:srgbClr val="0061A7"/>
              </a:solidFill>
              <a:latin typeface="Arial" pitchFamily="34" charset="0"/>
              <a:ea typeface="ＭＳ Ｐゴシック" charset="0"/>
              <a:cs typeface="Arial" pitchFamily="34" charset="0"/>
            </a:endParaRPr>
          </a:p>
          <a:p>
            <a:pPr marL="72000">
              <a:spcBef>
                <a:spcPts val="600"/>
              </a:spcBef>
              <a:spcAft>
                <a:spcPts val="600"/>
              </a:spcAft>
            </a:pPr>
            <a:r>
              <a:rPr lang="en-US" sz="1800">
                <a:solidFill>
                  <a:schemeClr val="accent2"/>
                </a:solidFill>
                <a:latin typeface="Arial" pitchFamily="34" charset="0"/>
                <a:ea typeface="ＭＳ Ｐゴシック" charset="0"/>
                <a:cs typeface="Arial" pitchFamily="34" charset="0"/>
              </a:rPr>
              <a:t>In a retrospective study (n=105 patients):</a:t>
            </a:r>
            <a:r>
              <a:rPr lang="en-US" sz="1800" baseline="30000">
                <a:solidFill>
                  <a:schemeClr val="accent2"/>
                </a:solidFill>
                <a:latin typeface="Arial" pitchFamily="34" charset="0"/>
                <a:ea typeface="ＭＳ Ｐゴシック" charset="0"/>
                <a:cs typeface="Arial" pitchFamily="34" charset="0"/>
              </a:rPr>
              <a:t>1</a:t>
            </a:r>
            <a:endParaRPr lang="en-US" sz="1800">
              <a:solidFill>
                <a:schemeClr val="accent2"/>
              </a:solidFill>
              <a:latin typeface="Arial" pitchFamily="34" charset="0"/>
              <a:ea typeface="ＭＳ Ｐゴシック" charset="0"/>
              <a:cs typeface="Arial" pitchFamily="34" charset="0"/>
            </a:endParaRPr>
          </a:p>
          <a:p>
            <a:pPr marL="313200" indent="-280800">
              <a:spcBef>
                <a:spcPts val="600"/>
              </a:spcBef>
              <a:spcAft>
                <a:spcPts val="600"/>
              </a:spcAft>
              <a:buFont typeface="Arial" panose="020B0604020202020204" pitchFamily="34" charset="0"/>
              <a:buChar char="•"/>
            </a:pPr>
            <a:r>
              <a:rPr lang="en-US" sz="1800" b="1" i="1">
                <a:solidFill>
                  <a:schemeClr val="accent2"/>
                </a:solidFill>
                <a:latin typeface="Arial" pitchFamily="34" charset="0"/>
                <a:ea typeface="ＭＳ Ｐゴシック" charset="0"/>
                <a:cs typeface="Arial" pitchFamily="34" charset="0"/>
              </a:rPr>
              <a:t>BRAF</a:t>
            </a:r>
            <a:r>
              <a:rPr lang="en-US" sz="1800" b="1" baseline="30000">
                <a:solidFill>
                  <a:schemeClr val="accent2"/>
                </a:solidFill>
                <a:latin typeface="Arial" pitchFamily="34" charset="0"/>
                <a:ea typeface="ＭＳ Ｐゴシック" charset="0"/>
                <a:cs typeface="Arial" pitchFamily="34" charset="0"/>
              </a:rPr>
              <a:t>V600E </a:t>
            </a:r>
            <a:r>
              <a:rPr lang="en-US" sz="1800">
                <a:solidFill>
                  <a:schemeClr val="accent2"/>
                </a:solidFill>
                <a:latin typeface="Arial" pitchFamily="34" charset="0"/>
                <a:ea typeface="ＭＳ Ｐゴシック" charset="0"/>
                <a:cs typeface="Arial" pitchFamily="34" charset="0"/>
              </a:rPr>
              <a:t>-</a:t>
            </a:r>
            <a:r>
              <a:rPr lang="en-US" sz="1800">
                <a:solidFill>
                  <a:srgbClr val="0061A7"/>
                </a:solidFill>
                <a:latin typeface="Arial" pitchFamily="34" charset="0"/>
                <a:ea typeface="ＭＳ Ｐゴシック" charset="0"/>
                <a:cs typeface="Arial" pitchFamily="34" charset="0"/>
              </a:rPr>
              <a:t>mutated NSCLC (n=43) may be more likely to have </a:t>
            </a:r>
            <a:r>
              <a:rPr lang="en-US" sz="1800" b="1">
                <a:solidFill>
                  <a:srgbClr val="0061A7"/>
                </a:solidFill>
                <a:latin typeface="Arial" pitchFamily="34" charset="0"/>
                <a:ea typeface="ＭＳ Ｐゴシック" charset="0"/>
                <a:cs typeface="Arial" pitchFamily="34" charset="0"/>
              </a:rPr>
              <a:t>intrathoracic metastases</a:t>
            </a:r>
          </a:p>
          <a:p>
            <a:pPr marL="314325" indent="-280988">
              <a:spcBef>
                <a:spcPts val="600"/>
              </a:spcBef>
              <a:spcAft>
                <a:spcPts val="600"/>
              </a:spcAft>
              <a:buFont typeface="Arial" panose="020B0604020202020204" pitchFamily="34" charset="0"/>
              <a:buChar char="•"/>
            </a:pPr>
            <a:r>
              <a:rPr lang="en-US" sz="1800" b="1" i="1">
                <a:solidFill>
                  <a:schemeClr val="accent2"/>
                </a:solidFill>
                <a:latin typeface="Arial" pitchFamily="34" charset="0"/>
                <a:ea typeface="ＭＳ Ｐゴシック" charset="0"/>
                <a:cs typeface="Arial" pitchFamily="34" charset="0"/>
              </a:rPr>
              <a:t>BRAF</a:t>
            </a:r>
            <a:r>
              <a:rPr lang="en-US" sz="1800" b="1" baseline="30000">
                <a:solidFill>
                  <a:schemeClr val="accent2"/>
                </a:solidFill>
                <a:latin typeface="Arial" pitchFamily="34" charset="0"/>
                <a:ea typeface="ＭＳ Ｐゴシック" charset="0"/>
                <a:cs typeface="Arial" pitchFamily="34" charset="0"/>
              </a:rPr>
              <a:t>non-V600</a:t>
            </a:r>
            <a:r>
              <a:rPr lang="en-US" sz="1800">
                <a:solidFill>
                  <a:schemeClr val="accent2"/>
                </a:solidFill>
                <a:latin typeface="Arial" pitchFamily="34" charset="0"/>
                <a:ea typeface="ＭＳ Ｐゴシック" charset="0"/>
                <a:cs typeface="Arial" pitchFamily="34" charset="0"/>
              </a:rPr>
              <a:t>-</a:t>
            </a:r>
            <a:r>
              <a:rPr lang="en-US" sz="1800">
                <a:solidFill>
                  <a:srgbClr val="0061A7"/>
                </a:solidFill>
                <a:latin typeface="Arial" pitchFamily="34" charset="0"/>
                <a:ea typeface="ＭＳ Ｐゴシック" charset="0"/>
                <a:cs typeface="Arial" pitchFamily="34" charset="0"/>
              </a:rPr>
              <a:t>mutated NSCLC (n=62) may be more likely to have </a:t>
            </a:r>
            <a:r>
              <a:rPr lang="en-US" sz="1800" b="1">
                <a:solidFill>
                  <a:srgbClr val="0061A7"/>
                </a:solidFill>
                <a:latin typeface="Arial" pitchFamily="34" charset="0"/>
                <a:ea typeface="ＭＳ Ｐゴシック" charset="0"/>
                <a:cs typeface="Arial" pitchFamily="34" charset="0"/>
              </a:rPr>
              <a:t>intra-abdominal metastases </a:t>
            </a:r>
            <a:r>
              <a:rPr lang="en-US" sz="1800">
                <a:solidFill>
                  <a:srgbClr val="0061A7"/>
                </a:solidFill>
                <a:latin typeface="Arial" pitchFamily="34" charset="0"/>
                <a:ea typeface="ＭＳ Ｐゴシック" charset="0"/>
                <a:cs typeface="Arial" pitchFamily="34" charset="0"/>
              </a:rPr>
              <a:t>at presentation</a:t>
            </a:r>
          </a:p>
          <a:p>
            <a:pPr marL="72000">
              <a:spcBef>
                <a:spcPts val="600"/>
              </a:spcBef>
              <a:spcAft>
                <a:spcPts val="600"/>
              </a:spcAft>
            </a:pPr>
            <a:r>
              <a:rPr lang="en-US" sz="1800">
                <a:solidFill>
                  <a:srgbClr val="0061A7"/>
                </a:solidFill>
                <a:latin typeface="Arial" pitchFamily="34" charset="0"/>
                <a:ea typeface="ＭＳ Ｐゴシック" charset="0"/>
                <a:cs typeface="Arial" pitchFamily="34" charset="0"/>
              </a:rPr>
              <a:t>In a retrospective cohort of 236 patients with </a:t>
            </a:r>
            <a:r>
              <a:rPr lang="en-US" i="1">
                <a:solidFill>
                  <a:srgbClr val="0061A7"/>
                </a:solidFill>
                <a:latin typeface="Arial" pitchFamily="34" charset="0"/>
                <a:ea typeface="ＭＳ Ｐゴシック" charset="0"/>
                <a:cs typeface="Arial" pitchFamily="34" charset="0"/>
              </a:rPr>
              <a:t>BRAF</a:t>
            </a:r>
            <a:r>
              <a:rPr lang="en-US">
                <a:solidFill>
                  <a:srgbClr val="0061A7"/>
                </a:solidFill>
                <a:latin typeface="Arial" pitchFamily="34" charset="0"/>
                <a:ea typeface="ＭＳ Ｐゴシック" charset="0"/>
                <a:cs typeface="Arial" pitchFamily="34" charset="0"/>
              </a:rPr>
              <a:t>-mutant </a:t>
            </a:r>
            <a:r>
              <a:rPr lang="en-US" sz="1800">
                <a:solidFill>
                  <a:srgbClr val="0061A7"/>
                </a:solidFill>
                <a:latin typeface="Arial" pitchFamily="34" charset="0"/>
                <a:ea typeface="ＭＳ Ｐゴシック" charset="0"/>
                <a:cs typeface="Arial" pitchFamily="34" charset="0"/>
              </a:rPr>
              <a:t>NSCLC (n=139 with metastatic </a:t>
            </a:r>
            <a:r>
              <a:rPr lang="en-US" i="1">
                <a:solidFill>
                  <a:srgbClr val="0061A7"/>
                </a:solidFill>
                <a:latin typeface="Arial" pitchFamily="34" charset="0"/>
                <a:ea typeface="ＭＳ Ｐゴシック" charset="0"/>
                <a:cs typeface="Arial" pitchFamily="34" charset="0"/>
              </a:rPr>
              <a:t>BRAF</a:t>
            </a:r>
            <a:r>
              <a:rPr lang="en-US">
                <a:solidFill>
                  <a:srgbClr val="0061A7"/>
                </a:solidFill>
                <a:latin typeface="Arial" pitchFamily="34" charset="0"/>
                <a:ea typeface="ＭＳ Ｐゴシック" charset="0"/>
                <a:cs typeface="Arial" pitchFamily="34" charset="0"/>
              </a:rPr>
              <a:t>-mutant </a:t>
            </a:r>
            <a:r>
              <a:rPr lang="en-US" sz="1800">
                <a:solidFill>
                  <a:srgbClr val="0061A7"/>
                </a:solidFill>
                <a:latin typeface="Arial" pitchFamily="34" charset="0"/>
                <a:ea typeface="ＭＳ Ｐゴシック" charset="0"/>
                <a:cs typeface="Arial" pitchFamily="34" charset="0"/>
              </a:rPr>
              <a:t>NSCLC):</a:t>
            </a:r>
            <a:r>
              <a:rPr lang="en-US" sz="1800" baseline="30000">
                <a:solidFill>
                  <a:srgbClr val="0061A7"/>
                </a:solidFill>
                <a:latin typeface="Arial" pitchFamily="34" charset="0"/>
                <a:ea typeface="ＭＳ Ｐゴシック" charset="0"/>
                <a:cs typeface="Arial" pitchFamily="34" charset="0"/>
              </a:rPr>
              <a:t>2</a:t>
            </a:r>
          </a:p>
          <a:p>
            <a:pPr marL="313200" indent="-280800">
              <a:spcBef>
                <a:spcPts val="600"/>
              </a:spcBef>
              <a:spcAft>
                <a:spcPts val="600"/>
              </a:spcAft>
              <a:buFont typeface="Arial" panose="020B0604020202020204" pitchFamily="34" charset="0"/>
              <a:buChar char="•"/>
            </a:pPr>
            <a:r>
              <a:rPr lang="en-US" sz="1800">
                <a:solidFill>
                  <a:schemeClr val="accent2"/>
                </a:solidFill>
                <a:latin typeface="Arial" pitchFamily="34" charset="0"/>
                <a:ea typeface="ＭＳ Ｐゴシック" charset="0"/>
                <a:cs typeface="Arial" pitchFamily="34" charset="0"/>
              </a:rPr>
              <a:t>Patients with</a:t>
            </a:r>
            <a:r>
              <a:rPr lang="en-US" sz="1800" b="1">
                <a:solidFill>
                  <a:schemeClr val="accent2"/>
                </a:solidFill>
                <a:latin typeface="Arial" pitchFamily="34" charset="0"/>
                <a:ea typeface="ＭＳ Ｐゴシック" charset="0"/>
                <a:cs typeface="Arial" pitchFamily="34" charset="0"/>
              </a:rPr>
              <a:t> </a:t>
            </a:r>
            <a:r>
              <a:rPr lang="en-US" b="1" i="1">
                <a:solidFill>
                  <a:schemeClr val="accent2"/>
                </a:solidFill>
                <a:latin typeface="Arial" pitchFamily="34" charset="0"/>
                <a:ea typeface="ＭＳ Ｐゴシック" charset="0"/>
                <a:cs typeface="Arial" pitchFamily="34" charset="0"/>
              </a:rPr>
              <a:t>BRAF</a:t>
            </a:r>
            <a:r>
              <a:rPr lang="en-US" b="1" baseline="30000">
                <a:solidFill>
                  <a:schemeClr val="accent2"/>
                </a:solidFill>
                <a:latin typeface="Arial" pitchFamily="34" charset="0"/>
                <a:ea typeface="ＭＳ Ｐゴシック" charset="0"/>
                <a:cs typeface="Arial" pitchFamily="34" charset="0"/>
              </a:rPr>
              <a:t>V600 </a:t>
            </a:r>
            <a:r>
              <a:rPr lang="en-US" sz="1800">
                <a:solidFill>
                  <a:schemeClr val="accent2"/>
                </a:solidFill>
                <a:latin typeface="Arial" pitchFamily="34" charset="0"/>
                <a:ea typeface="ＭＳ Ｐゴシック" charset="0"/>
                <a:cs typeface="Arial" pitchFamily="34" charset="0"/>
              </a:rPr>
              <a:t>mutations</a:t>
            </a:r>
            <a:r>
              <a:rPr lang="en-US" sz="1800" b="1">
                <a:solidFill>
                  <a:schemeClr val="accent2"/>
                </a:solidFill>
                <a:latin typeface="Arial" pitchFamily="34" charset="0"/>
                <a:ea typeface="ＭＳ Ｐゴシック" charset="0"/>
                <a:cs typeface="Arial" pitchFamily="34" charset="0"/>
              </a:rPr>
              <a:t> </a:t>
            </a:r>
            <a:r>
              <a:rPr lang="en-US">
                <a:solidFill>
                  <a:srgbClr val="0061A7"/>
                </a:solidFill>
                <a:latin typeface="Arial" pitchFamily="34" charset="0"/>
                <a:ea typeface="ＭＳ Ｐゴシック" charset="0"/>
                <a:cs typeface="Arial" pitchFamily="34" charset="0"/>
              </a:rPr>
              <a:t>appeared to have</a:t>
            </a:r>
            <a:r>
              <a:rPr lang="en-US" sz="1800">
                <a:solidFill>
                  <a:srgbClr val="0061A7"/>
                </a:solidFill>
                <a:latin typeface="Arial" pitchFamily="34" charset="0"/>
                <a:ea typeface="ＭＳ Ｐゴシック" charset="0"/>
                <a:cs typeface="Arial" pitchFamily="34" charset="0"/>
              </a:rPr>
              <a:t> less aggressive clinical features leading to </a:t>
            </a:r>
            <a:r>
              <a:rPr lang="en-US" sz="1800" b="1">
                <a:solidFill>
                  <a:srgbClr val="0061A7"/>
                </a:solidFill>
                <a:latin typeface="Arial" pitchFamily="34" charset="0"/>
                <a:ea typeface="ＭＳ Ｐゴシック" charset="0"/>
                <a:cs typeface="Arial" pitchFamily="34" charset="0"/>
              </a:rPr>
              <a:t>more </a:t>
            </a:r>
            <a:r>
              <a:rPr lang="en-GB" sz="1800" b="1">
                <a:solidFill>
                  <a:srgbClr val="0061A7"/>
                </a:solidFill>
                <a:latin typeface="Arial" pitchFamily="34" charset="0"/>
                <a:ea typeface="ＭＳ Ｐゴシック" charset="0"/>
                <a:cs typeface="Arial" pitchFamily="34" charset="0"/>
              </a:rPr>
              <a:t>favourable</a:t>
            </a:r>
            <a:r>
              <a:rPr lang="en-US" sz="1800" b="1">
                <a:solidFill>
                  <a:srgbClr val="0061A7"/>
                </a:solidFill>
                <a:latin typeface="Arial" pitchFamily="34" charset="0"/>
                <a:ea typeface="ＭＳ Ｐゴシック" charset="0"/>
                <a:cs typeface="Arial" pitchFamily="34" charset="0"/>
              </a:rPr>
              <a:t> outcomes </a:t>
            </a:r>
            <a:r>
              <a:rPr lang="en-US" sz="1800">
                <a:solidFill>
                  <a:srgbClr val="0061A7"/>
                </a:solidFill>
                <a:latin typeface="Arial" pitchFamily="34" charset="0"/>
                <a:ea typeface="ＭＳ Ｐゴシック" charset="0"/>
                <a:cs typeface="Arial" pitchFamily="34" charset="0"/>
              </a:rPr>
              <a:t>when compared to patients with </a:t>
            </a:r>
            <a:r>
              <a:rPr lang="en-US" sz="1800" b="1" i="1">
                <a:solidFill>
                  <a:schemeClr val="accent2"/>
                </a:solidFill>
                <a:latin typeface="Arial" pitchFamily="34" charset="0"/>
                <a:ea typeface="ＭＳ Ｐゴシック" charset="0"/>
                <a:cs typeface="Arial" pitchFamily="34" charset="0"/>
              </a:rPr>
              <a:t>BRAF</a:t>
            </a:r>
            <a:r>
              <a:rPr lang="en-US" sz="1800" b="1" baseline="30000">
                <a:solidFill>
                  <a:schemeClr val="accent2"/>
                </a:solidFill>
                <a:latin typeface="Arial" pitchFamily="34" charset="0"/>
                <a:ea typeface="ＭＳ Ｐゴシック" charset="0"/>
                <a:cs typeface="Arial" pitchFamily="34" charset="0"/>
              </a:rPr>
              <a:t>non-V600 </a:t>
            </a:r>
            <a:r>
              <a:rPr lang="en-US" sz="1800">
                <a:solidFill>
                  <a:schemeClr val="accent2"/>
                </a:solidFill>
                <a:latin typeface="Arial" pitchFamily="34" charset="0"/>
                <a:ea typeface="ＭＳ Ｐゴシック" charset="0"/>
                <a:cs typeface="Arial" pitchFamily="34" charset="0"/>
              </a:rPr>
              <a:t>disease</a:t>
            </a:r>
            <a:endParaRPr lang="en-US" sz="1800">
              <a:solidFill>
                <a:srgbClr val="0061A7"/>
              </a:solidFill>
              <a:latin typeface="Arial" pitchFamily="34" charset="0"/>
              <a:ea typeface="ＭＳ Ｐゴシック" charset="0"/>
              <a:cs typeface="Arial" pitchFamily="34" charset="0"/>
            </a:endParaRPr>
          </a:p>
          <a:p>
            <a:pPr marL="313200" indent="-280800">
              <a:spcBef>
                <a:spcPts val="600"/>
              </a:spcBef>
              <a:spcAft>
                <a:spcPts val="600"/>
              </a:spcAft>
              <a:buFont typeface="Arial" panose="020B0604020202020204" pitchFamily="34" charset="0"/>
              <a:buChar char="•"/>
            </a:pPr>
            <a:r>
              <a:rPr lang="en-US" sz="1800">
                <a:solidFill>
                  <a:srgbClr val="0061A7"/>
                </a:solidFill>
                <a:latin typeface="Arial" pitchFamily="34" charset="0"/>
                <a:ea typeface="ＭＳ Ｐゴシック" charset="0"/>
                <a:cs typeface="Arial" pitchFamily="34" charset="0"/>
              </a:rPr>
              <a:t>Patients with </a:t>
            </a:r>
            <a:r>
              <a:rPr lang="en-US" sz="1800" b="1" i="1">
                <a:solidFill>
                  <a:schemeClr val="accent2"/>
                </a:solidFill>
                <a:latin typeface="Arial" pitchFamily="34" charset="0"/>
                <a:ea typeface="ＭＳ Ｐゴシック" charset="0"/>
                <a:cs typeface="Arial" pitchFamily="34" charset="0"/>
              </a:rPr>
              <a:t>BRAF</a:t>
            </a:r>
            <a:r>
              <a:rPr lang="en-US" sz="1800" b="1" baseline="30000">
                <a:solidFill>
                  <a:schemeClr val="accent2"/>
                </a:solidFill>
                <a:latin typeface="Arial" pitchFamily="34" charset="0"/>
                <a:ea typeface="ＭＳ Ｐゴシック" charset="0"/>
                <a:cs typeface="Arial" pitchFamily="34" charset="0"/>
              </a:rPr>
              <a:t>V600 </a:t>
            </a:r>
            <a:r>
              <a:rPr lang="en-US" sz="1800">
                <a:solidFill>
                  <a:srgbClr val="0061A7"/>
                </a:solidFill>
                <a:latin typeface="Arial" pitchFamily="34" charset="0"/>
                <a:ea typeface="ＭＳ Ｐゴシック" charset="0"/>
                <a:cs typeface="Arial" pitchFamily="34" charset="0"/>
              </a:rPr>
              <a:t>mutations were less likely to have brain metastases than those with </a:t>
            </a:r>
            <a:r>
              <a:rPr lang="en-US" sz="1800" i="1">
                <a:solidFill>
                  <a:srgbClr val="0061A7"/>
                </a:solidFill>
                <a:latin typeface="Arial" pitchFamily="34" charset="0"/>
                <a:ea typeface="ＭＳ Ｐゴシック" charset="0"/>
                <a:cs typeface="Arial" pitchFamily="34" charset="0"/>
              </a:rPr>
              <a:t>BRAF</a:t>
            </a:r>
            <a:r>
              <a:rPr lang="en-US" sz="1800" baseline="30000">
                <a:solidFill>
                  <a:srgbClr val="0061A7"/>
                </a:solidFill>
                <a:latin typeface="Arial" pitchFamily="34" charset="0"/>
                <a:ea typeface="ＭＳ Ｐゴシック" charset="0"/>
                <a:cs typeface="Arial" pitchFamily="34" charset="0"/>
              </a:rPr>
              <a:t>non-V600</a:t>
            </a:r>
            <a:r>
              <a:rPr lang="en-US" sz="1800">
                <a:solidFill>
                  <a:srgbClr val="0061A7"/>
                </a:solidFill>
                <a:latin typeface="Arial" pitchFamily="34" charset="0"/>
                <a:ea typeface="ＭＳ Ｐゴシック" charset="0"/>
                <a:cs typeface="Arial" pitchFamily="34" charset="0"/>
              </a:rPr>
              <a:t> (p≤0.01). Among patients presenting with metastatic disease, patients with </a:t>
            </a:r>
            <a:r>
              <a:rPr lang="en-US" sz="1800" b="1" i="1">
                <a:solidFill>
                  <a:srgbClr val="0061A7"/>
                </a:solidFill>
                <a:latin typeface="Arial" pitchFamily="34" charset="0"/>
                <a:ea typeface="ＭＳ Ｐゴシック" charset="0"/>
                <a:cs typeface="Arial" pitchFamily="34" charset="0"/>
              </a:rPr>
              <a:t>BRAF</a:t>
            </a:r>
            <a:r>
              <a:rPr lang="en-US" sz="1800" b="1" baseline="30000">
                <a:solidFill>
                  <a:srgbClr val="0061A7"/>
                </a:solidFill>
                <a:latin typeface="Arial" pitchFamily="34" charset="0"/>
                <a:ea typeface="ＭＳ Ｐゴシック" charset="0"/>
                <a:cs typeface="Arial" pitchFamily="34" charset="0"/>
              </a:rPr>
              <a:t>V600</a:t>
            </a:r>
            <a:r>
              <a:rPr lang="en-US" sz="1800" b="1">
                <a:solidFill>
                  <a:srgbClr val="0061A7"/>
                </a:solidFill>
                <a:latin typeface="Arial" pitchFamily="34" charset="0"/>
                <a:ea typeface="ＭＳ Ｐゴシック" charset="0"/>
                <a:cs typeface="Arial" pitchFamily="34" charset="0"/>
              </a:rPr>
              <a:t> mutations had a 3-fold lower incidence of brain metastases</a:t>
            </a:r>
          </a:p>
        </p:txBody>
      </p:sp>
      <p:sp>
        <p:nvSpPr>
          <p:cNvPr id="5" name="Rounded Rectangle 4">
            <a:extLst>
              <a:ext uri="{FF2B5EF4-FFF2-40B4-BE49-F238E27FC236}">
                <a16:creationId xmlns:a16="http://schemas.microsoft.com/office/drawing/2014/main" id="{38F7A1B8-2A60-705A-8E89-FDCCE118593F}"/>
              </a:ext>
            </a:extLst>
          </p:cNvPr>
          <p:cNvSpPr/>
          <p:nvPr/>
        </p:nvSpPr>
        <p:spPr>
          <a:xfrm>
            <a:off x="2623495" y="1808251"/>
            <a:ext cx="7157174" cy="470440"/>
          </a:xfrm>
          <a:prstGeom prst="roundRect">
            <a:avLst>
              <a:gd name="adj" fmla="val 3724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a:solidFill>
                  <a:schemeClr val="bg1"/>
                </a:solidFill>
                <a:latin typeface="Arial" pitchFamily="34" charset="0"/>
                <a:ea typeface="ＭＳ Ｐゴシック" charset="0"/>
                <a:cs typeface="Arial" pitchFamily="34" charset="0"/>
              </a:rPr>
              <a:t>Clinical features</a:t>
            </a:r>
            <a:endParaRPr lang="en-US" b="1" baseline="30000">
              <a:solidFill>
                <a:schemeClr val="bg1"/>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7097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529AA-F976-5C98-2E5C-85A71734623C}"/>
              </a:ext>
            </a:extLst>
          </p:cNvPr>
          <p:cNvSpPr>
            <a:spLocks noGrp="1"/>
          </p:cNvSpPr>
          <p:nvPr>
            <p:ph type="title"/>
          </p:nvPr>
        </p:nvSpPr>
        <p:spPr>
          <a:xfrm>
            <a:off x="838200" y="365126"/>
            <a:ext cx="10515600" cy="728544"/>
          </a:xfrm>
        </p:spPr>
        <p:txBody>
          <a:bodyPr>
            <a:noAutofit/>
          </a:bodyPr>
          <a:lstStyle/>
          <a:p>
            <a:pPr marL="0" indent="0">
              <a:buFont typeface="Arial" panose="020B0604020202020204" pitchFamily="34" charset="0"/>
              <a:buNone/>
            </a:pPr>
            <a:r>
              <a:rPr lang="en-US" sz="2400" i="1">
                <a:solidFill>
                  <a:schemeClr val="accent2"/>
                </a:solidFill>
                <a:latin typeface="Arial"/>
                <a:ea typeface="ＭＳ Ｐゴシック"/>
                <a:cs typeface="Arial"/>
              </a:rPr>
              <a:t>BRAF</a:t>
            </a:r>
            <a:r>
              <a:rPr lang="en-US" sz="2400" baseline="30000">
                <a:solidFill>
                  <a:schemeClr val="accent2"/>
                </a:solidFill>
                <a:latin typeface="Arial"/>
                <a:ea typeface="ＭＳ Ｐゴシック"/>
                <a:cs typeface="Arial"/>
              </a:rPr>
              <a:t>V600E</a:t>
            </a:r>
            <a:r>
              <a:rPr lang="en-US" sz="2400" i="1">
                <a:solidFill>
                  <a:schemeClr val="accent2"/>
                </a:solidFill>
                <a:latin typeface="Arial"/>
                <a:ea typeface="ＭＳ Ｐゴシック"/>
                <a:cs typeface="Arial"/>
              </a:rPr>
              <a:t> </a:t>
            </a:r>
            <a:r>
              <a:rPr lang="en-US" sz="2400">
                <a:solidFill>
                  <a:schemeClr val="accent2"/>
                </a:solidFill>
                <a:latin typeface="Arial"/>
                <a:ea typeface="ＭＳ Ｐゴシック"/>
                <a:cs typeface="Arial"/>
              </a:rPr>
              <a:t>mutations were associated with a poor prognosis among patients with NSCLC who had undergone radical resection of the primary </a:t>
            </a:r>
            <a:r>
              <a:rPr lang="en-US" sz="2400" err="1">
                <a:solidFill>
                  <a:schemeClr val="accent2"/>
                </a:solidFill>
                <a:latin typeface="Arial"/>
                <a:ea typeface="ＭＳ Ｐゴシック"/>
                <a:cs typeface="Arial"/>
              </a:rPr>
              <a:t>tumour</a:t>
            </a:r>
            <a:endParaRPr lang="en-US" sz="2400" baseline="30000">
              <a:solidFill>
                <a:schemeClr val="accent2"/>
              </a:solidFill>
              <a:latin typeface="Arial"/>
              <a:ea typeface="ＭＳ Ｐゴシック"/>
              <a:cs typeface="Arial"/>
            </a:endParaRPr>
          </a:p>
        </p:txBody>
      </p:sp>
      <p:sp>
        <p:nvSpPr>
          <p:cNvPr id="12" name="Text Placeholder 11">
            <a:extLst>
              <a:ext uri="{FF2B5EF4-FFF2-40B4-BE49-F238E27FC236}">
                <a16:creationId xmlns:a16="http://schemas.microsoft.com/office/drawing/2014/main" id="{683D31A8-8634-D488-A241-7689B56EEC84}"/>
              </a:ext>
            </a:extLst>
          </p:cNvPr>
          <p:cNvSpPr>
            <a:spLocks noGrp="1"/>
          </p:cNvSpPr>
          <p:nvPr>
            <p:ph type="body" sz="quarter" idx="10"/>
          </p:nvPr>
        </p:nvSpPr>
        <p:spPr>
          <a:xfrm>
            <a:off x="838200" y="6312512"/>
            <a:ext cx="10515600" cy="327025"/>
          </a:xfrm>
        </p:spPr>
        <p:txBody>
          <a:bodyPr/>
          <a:lstStyle/>
          <a:p>
            <a:endParaRPr lang="en-GB" noProof="0"/>
          </a:p>
          <a:p>
            <a:r>
              <a:rPr lang="en-GB" sz="900" i="1"/>
              <a:t>BRAF</a:t>
            </a:r>
            <a:r>
              <a:rPr lang="en-GB" sz="900"/>
              <a:t>, B-Raf proto-oncogene serine/threonine-protein kinase; NSCLC, non-small cell lung cancer; SCC, squamous cell carcinoma. </a:t>
            </a:r>
            <a:br>
              <a:rPr lang="en-GB" sz="900"/>
            </a:br>
            <a:r>
              <a:rPr lang="en-GB" noProof="0"/>
              <a:t>Marchetti A, et al. </a:t>
            </a:r>
            <a:r>
              <a:rPr lang="en-GB" i="1" noProof="0"/>
              <a:t>J Clin Oncol. </a:t>
            </a:r>
            <a:r>
              <a:rPr lang="en-GB" noProof="0"/>
              <a:t>2011;29(26):3574-3579.</a:t>
            </a:r>
          </a:p>
        </p:txBody>
      </p:sp>
      <p:sp>
        <p:nvSpPr>
          <p:cNvPr id="14" name="TextBox 13">
            <a:extLst>
              <a:ext uri="{FF2B5EF4-FFF2-40B4-BE49-F238E27FC236}">
                <a16:creationId xmlns:a16="http://schemas.microsoft.com/office/drawing/2014/main" id="{F0B4EBD7-8A08-FFC9-6DD2-23375B432151}"/>
              </a:ext>
            </a:extLst>
          </p:cNvPr>
          <p:cNvSpPr txBox="1"/>
          <p:nvPr/>
        </p:nvSpPr>
        <p:spPr>
          <a:xfrm>
            <a:off x="8085015" y="2149686"/>
            <a:ext cx="2700721" cy="408623"/>
          </a:xfrm>
          <a:prstGeom prst="roundRect">
            <a:avLst/>
          </a:prstGeom>
          <a:solidFill>
            <a:srgbClr val="0061A1"/>
          </a:solid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sym typeface="Wingdings" pitchFamily="2" charset="2"/>
              </a:rPr>
              <a:t>Overall survival</a:t>
            </a:r>
          </a:p>
        </p:txBody>
      </p:sp>
      <p:sp>
        <p:nvSpPr>
          <p:cNvPr id="9" name="TextBox 8">
            <a:extLst>
              <a:ext uri="{FF2B5EF4-FFF2-40B4-BE49-F238E27FC236}">
                <a16:creationId xmlns:a16="http://schemas.microsoft.com/office/drawing/2014/main" id="{794E4DC2-E261-AAE3-C2EA-60764C2CC798}"/>
              </a:ext>
            </a:extLst>
          </p:cNvPr>
          <p:cNvSpPr txBox="1"/>
          <p:nvPr/>
        </p:nvSpPr>
        <p:spPr>
          <a:xfrm>
            <a:off x="2466492" y="2167318"/>
            <a:ext cx="2702710" cy="408623"/>
          </a:xfrm>
          <a:prstGeom prst="roundRect">
            <a:avLst/>
          </a:prstGeom>
          <a:solidFill>
            <a:srgbClr val="0061A1"/>
          </a:solid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sym typeface="Wingdings" pitchFamily="2" charset="2"/>
              </a:rPr>
              <a:t>Disease-free survival</a:t>
            </a:r>
            <a:endParaRPr kumimoji="0" lang="en-GB" sz="1800" b="0" i="0" u="none" strike="noStrike" kern="1200" cap="none" spc="0" normalizeH="0" baseline="3000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C3970CA5-037A-38D6-CD6E-C8E464F58292}"/>
              </a:ext>
            </a:extLst>
          </p:cNvPr>
          <p:cNvSpPr txBox="1"/>
          <p:nvPr/>
        </p:nvSpPr>
        <p:spPr>
          <a:xfrm>
            <a:off x="587528" y="1420008"/>
            <a:ext cx="11377164" cy="584775"/>
          </a:xfrm>
          <a:prstGeom prst="rect">
            <a:avLst/>
          </a:prstGeom>
          <a:noFill/>
        </p:spPr>
        <p:txBody>
          <a:bodyPr wrap="square">
            <a:spAutoFit/>
          </a:bodyPr>
          <a:lstStyle/>
          <a:p>
            <a:pPr lvl="0">
              <a:defRPr/>
            </a:pPr>
            <a:r>
              <a:rPr lang="en-US" sz="1600">
                <a:solidFill>
                  <a:srgbClr val="0061A7"/>
                </a:solidFill>
                <a:latin typeface="Arial" pitchFamily="34" charset="0"/>
                <a:ea typeface="ＭＳ Ｐゴシック" charset="0"/>
                <a:cs typeface="Arial" pitchFamily="34" charset="0"/>
              </a:rPr>
              <a:t>From a retrospective series of 1,046 white, Italian patients with radically resected NSCLC, 3.5% had a </a:t>
            </a:r>
            <a:r>
              <a:rPr lang="en-US" sz="1600" i="1">
                <a:solidFill>
                  <a:srgbClr val="0061A7"/>
                </a:solidFill>
                <a:latin typeface="Arial" pitchFamily="34" charset="0"/>
                <a:ea typeface="ＭＳ Ｐゴシック" charset="0"/>
                <a:cs typeface="Arial" pitchFamily="34" charset="0"/>
              </a:rPr>
              <a:t>BRAF</a:t>
            </a:r>
            <a:r>
              <a:rPr lang="en-US" sz="1600">
                <a:solidFill>
                  <a:srgbClr val="0061A7"/>
                </a:solidFill>
                <a:latin typeface="Arial" pitchFamily="34" charset="0"/>
                <a:ea typeface="ＭＳ Ｐゴシック" charset="0"/>
                <a:cs typeface="Arial" pitchFamily="34" charset="0"/>
              </a:rPr>
              <a:t> mutation (36 adenocarcinomas and 1 SCC), in which 56.8% (n=21) were V600E, and 43.2% (n=16) were non-V600E.</a:t>
            </a:r>
            <a:endParaRPr lang="en-US" sz="1600" baseline="30000">
              <a:solidFill>
                <a:srgbClr val="0061A7"/>
              </a:solidFill>
              <a:latin typeface="Arial" pitchFamily="34" charset="0"/>
              <a:ea typeface="ＭＳ Ｐゴシック" charset="0"/>
              <a:cs typeface="Arial" pitchFamily="34" charset="0"/>
            </a:endParaRPr>
          </a:p>
        </p:txBody>
      </p:sp>
      <p:grpSp>
        <p:nvGrpSpPr>
          <p:cNvPr id="3" name="Group 2">
            <a:extLst>
              <a:ext uri="{FF2B5EF4-FFF2-40B4-BE49-F238E27FC236}">
                <a16:creationId xmlns:a16="http://schemas.microsoft.com/office/drawing/2014/main" id="{EA119C4E-E860-6DE0-C4AC-859D21883553}"/>
              </a:ext>
            </a:extLst>
          </p:cNvPr>
          <p:cNvGrpSpPr/>
          <p:nvPr/>
        </p:nvGrpSpPr>
        <p:grpSpPr>
          <a:xfrm>
            <a:off x="1117094" y="2109063"/>
            <a:ext cx="4402776" cy="2971795"/>
            <a:chOff x="4918" y="-43358"/>
            <a:chExt cx="4402776" cy="2971795"/>
          </a:xfrm>
        </p:grpSpPr>
        <p:sp>
          <p:nvSpPr>
            <p:cNvPr id="5" name="object 2">
              <a:extLst>
                <a:ext uri="{FF2B5EF4-FFF2-40B4-BE49-F238E27FC236}">
                  <a16:creationId xmlns:a16="http://schemas.microsoft.com/office/drawing/2014/main" id="{017D0EEB-CA23-D897-F224-11CA403EF7B0}"/>
                </a:ext>
              </a:extLst>
            </p:cNvPr>
            <p:cNvSpPr txBox="1"/>
            <p:nvPr/>
          </p:nvSpPr>
          <p:spPr>
            <a:xfrm>
              <a:off x="4918" y="1428"/>
              <a:ext cx="192360" cy="2528570"/>
            </a:xfrm>
            <a:prstGeom prst="rect">
              <a:avLst/>
            </a:prstGeom>
          </p:spPr>
          <p:txBody>
            <a:bodyPr vert="vert270" wrap="square" lIns="0" tIns="0" rIns="0" bIns="0" rtlCol="0">
              <a:spAutoFit/>
            </a:bodyPr>
            <a:lstStyle/>
            <a:p>
              <a:pPr marL="12700">
                <a:lnSpc>
                  <a:spcPts val="1535"/>
                </a:lnSpc>
              </a:pPr>
              <a:r>
                <a:rPr sz="1300">
                  <a:solidFill>
                    <a:srgbClr val="414141"/>
                  </a:solidFill>
                  <a:latin typeface="Arial"/>
                  <a:cs typeface="Arial"/>
                </a:rPr>
                <a:t>Disease-</a:t>
              </a:r>
              <a:r>
                <a:rPr lang="en-GB" sz="1300">
                  <a:solidFill>
                    <a:srgbClr val="414141"/>
                  </a:solidFill>
                  <a:latin typeface="Arial"/>
                  <a:cs typeface="Arial"/>
                </a:rPr>
                <a:t>free survival </a:t>
              </a:r>
              <a:r>
                <a:rPr sz="1300" spc="-10">
                  <a:solidFill>
                    <a:srgbClr val="414141"/>
                  </a:solidFill>
                  <a:latin typeface="Arial"/>
                  <a:cs typeface="Arial"/>
                </a:rPr>
                <a:t>(proportion)</a:t>
              </a:r>
              <a:endParaRPr sz="1300">
                <a:latin typeface="Arial"/>
                <a:cs typeface="Arial"/>
              </a:endParaRPr>
            </a:p>
          </p:txBody>
        </p:sp>
        <p:grpSp>
          <p:nvGrpSpPr>
            <p:cNvPr id="6" name="object 3">
              <a:extLst>
                <a:ext uri="{FF2B5EF4-FFF2-40B4-BE49-F238E27FC236}">
                  <a16:creationId xmlns:a16="http://schemas.microsoft.com/office/drawing/2014/main" id="{5746D99E-D750-D98F-38C2-42C90BC181EC}"/>
                </a:ext>
              </a:extLst>
            </p:cNvPr>
            <p:cNvGrpSpPr/>
            <p:nvPr/>
          </p:nvGrpSpPr>
          <p:grpSpPr>
            <a:xfrm>
              <a:off x="527450" y="79957"/>
              <a:ext cx="3717298" cy="2442210"/>
              <a:chOff x="527450" y="79957"/>
              <a:chExt cx="3717298" cy="2442210"/>
            </a:xfrm>
          </p:grpSpPr>
          <p:sp>
            <p:nvSpPr>
              <p:cNvPr id="29" name="object 4">
                <a:extLst>
                  <a:ext uri="{FF2B5EF4-FFF2-40B4-BE49-F238E27FC236}">
                    <a16:creationId xmlns:a16="http://schemas.microsoft.com/office/drawing/2014/main" id="{7DA01A3E-5AAB-5DE1-605C-5B213654C3C3}"/>
                  </a:ext>
                </a:extLst>
              </p:cNvPr>
              <p:cNvSpPr/>
              <p:nvPr/>
            </p:nvSpPr>
            <p:spPr>
              <a:xfrm>
                <a:off x="527450" y="2477037"/>
                <a:ext cx="45085" cy="45085"/>
              </a:xfrm>
              <a:custGeom>
                <a:avLst/>
                <a:gdLst/>
                <a:ahLst/>
                <a:cxnLst/>
                <a:rect l="l" t="t" r="r" b="b"/>
                <a:pathLst>
                  <a:path w="45084" h="45085">
                    <a:moveTo>
                      <a:pt x="44996" y="0"/>
                    </a:moveTo>
                    <a:lnTo>
                      <a:pt x="44996" y="44996"/>
                    </a:lnTo>
                  </a:path>
                  <a:path w="45084" h="45085">
                    <a:moveTo>
                      <a:pt x="44996" y="0"/>
                    </a:moveTo>
                    <a:lnTo>
                      <a:pt x="0" y="0"/>
                    </a:lnTo>
                  </a:path>
                </a:pathLst>
              </a:custGeom>
              <a:ln w="9525">
                <a:solidFill>
                  <a:srgbClr val="221E1F"/>
                </a:solidFill>
              </a:ln>
            </p:spPr>
            <p:txBody>
              <a:bodyPr wrap="square" lIns="0" tIns="0" rIns="0" bIns="0" rtlCol="0"/>
              <a:lstStyle/>
              <a:p>
                <a:endParaRPr/>
              </a:p>
            </p:txBody>
          </p:sp>
          <p:sp>
            <p:nvSpPr>
              <p:cNvPr id="30" name="object 5">
                <a:extLst>
                  <a:ext uri="{FF2B5EF4-FFF2-40B4-BE49-F238E27FC236}">
                    <a16:creationId xmlns:a16="http://schemas.microsoft.com/office/drawing/2014/main" id="{65D3DCD8-A55F-8DFF-B19F-FF5A6C56086F}"/>
                  </a:ext>
                </a:extLst>
              </p:cNvPr>
              <p:cNvSpPr/>
              <p:nvPr/>
            </p:nvSpPr>
            <p:spPr>
              <a:xfrm>
                <a:off x="1184410"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31" name="object 6">
                <a:extLst>
                  <a:ext uri="{FF2B5EF4-FFF2-40B4-BE49-F238E27FC236}">
                    <a16:creationId xmlns:a16="http://schemas.microsoft.com/office/drawing/2014/main" id="{790C6EB3-7E95-8EFD-92AF-D5B0BBDD7EC0}"/>
                  </a:ext>
                </a:extLst>
              </p:cNvPr>
              <p:cNvSpPr/>
              <p:nvPr/>
            </p:nvSpPr>
            <p:spPr>
              <a:xfrm>
                <a:off x="1796375"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32" name="object 7">
                <a:extLst>
                  <a:ext uri="{FF2B5EF4-FFF2-40B4-BE49-F238E27FC236}">
                    <a16:creationId xmlns:a16="http://schemas.microsoft.com/office/drawing/2014/main" id="{98C8F408-8773-E9E8-46E8-AA5AAF389662}"/>
                  </a:ext>
                </a:extLst>
              </p:cNvPr>
              <p:cNvSpPr/>
              <p:nvPr/>
            </p:nvSpPr>
            <p:spPr>
              <a:xfrm>
                <a:off x="2408341"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34" name="object 8">
                <a:extLst>
                  <a:ext uri="{FF2B5EF4-FFF2-40B4-BE49-F238E27FC236}">
                    <a16:creationId xmlns:a16="http://schemas.microsoft.com/office/drawing/2014/main" id="{55AB5CEC-7F2B-16C5-C0F7-031A1DFD2995}"/>
                  </a:ext>
                </a:extLst>
              </p:cNvPr>
              <p:cNvSpPr/>
              <p:nvPr/>
            </p:nvSpPr>
            <p:spPr>
              <a:xfrm>
                <a:off x="3020306"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35" name="object 9">
                <a:extLst>
                  <a:ext uri="{FF2B5EF4-FFF2-40B4-BE49-F238E27FC236}">
                    <a16:creationId xmlns:a16="http://schemas.microsoft.com/office/drawing/2014/main" id="{850E1AC3-E16E-ADE0-22E3-035171635B55}"/>
                  </a:ext>
                </a:extLst>
              </p:cNvPr>
              <p:cNvSpPr/>
              <p:nvPr/>
            </p:nvSpPr>
            <p:spPr>
              <a:xfrm>
                <a:off x="3632272"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36" name="object 10">
                <a:extLst>
                  <a:ext uri="{FF2B5EF4-FFF2-40B4-BE49-F238E27FC236}">
                    <a16:creationId xmlns:a16="http://schemas.microsoft.com/office/drawing/2014/main" id="{3B46753E-2413-D8B1-4967-03E87B1367D9}"/>
                  </a:ext>
                </a:extLst>
              </p:cNvPr>
              <p:cNvSpPr/>
              <p:nvPr/>
            </p:nvSpPr>
            <p:spPr>
              <a:xfrm>
                <a:off x="527450" y="1997622"/>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38" name="object 11">
                <a:extLst>
                  <a:ext uri="{FF2B5EF4-FFF2-40B4-BE49-F238E27FC236}">
                    <a16:creationId xmlns:a16="http://schemas.microsoft.com/office/drawing/2014/main" id="{C3A9156D-060A-33FB-EA21-C0F397D829BD}"/>
                  </a:ext>
                </a:extLst>
              </p:cNvPr>
              <p:cNvSpPr/>
              <p:nvPr/>
            </p:nvSpPr>
            <p:spPr>
              <a:xfrm>
                <a:off x="527450" y="1518206"/>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39" name="object 12">
                <a:extLst>
                  <a:ext uri="{FF2B5EF4-FFF2-40B4-BE49-F238E27FC236}">
                    <a16:creationId xmlns:a16="http://schemas.microsoft.com/office/drawing/2014/main" id="{2C8DCE47-AB24-21C8-617B-73001F4DE159}"/>
                  </a:ext>
                </a:extLst>
              </p:cNvPr>
              <p:cNvSpPr/>
              <p:nvPr/>
            </p:nvSpPr>
            <p:spPr>
              <a:xfrm>
                <a:off x="527450" y="1038790"/>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40" name="object 13">
                <a:extLst>
                  <a:ext uri="{FF2B5EF4-FFF2-40B4-BE49-F238E27FC236}">
                    <a16:creationId xmlns:a16="http://schemas.microsoft.com/office/drawing/2014/main" id="{3A0384FB-26A9-4E7E-DFC3-6668DBF24279}"/>
                  </a:ext>
                </a:extLst>
              </p:cNvPr>
              <p:cNvSpPr/>
              <p:nvPr/>
            </p:nvSpPr>
            <p:spPr>
              <a:xfrm>
                <a:off x="527450" y="559374"/>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41" name="object 14">
                <a:extLst>
                  <a:ext uri="{FF2B5EF4-FFF2-40B4-BE49-F238E27FC236}">
                    <a16:creationId xmlns:a16="http://schemas.microsoft.com/office/drawing/2014/main" id="{4CACD2DB-E43A-828C-AB11-ED7277E84D16}"/>
                  </a:ext>
                </a:extLst>
              </p:cNvPr>
              <p:cNvSpPr/>
              <p:nvPr/>
            </p:nvSpPr>
            <p:spPr>
              <a:xfrm>
                <a:off x="598203" y="164146"/>
                <a:ext cx="3646170" cy="1348105"/>
              </a:xfrm>
              <a:custGeom>
                <a:avLst/>
                <a:gdLst/>
                <a:ahLst/>
                <a:cxnLst/>
                <a:rect l="l" t="t" r="r" b="b"/>
                <a:pathLst>
                  <a:path w="3646170" h="1348105">
                    <a:moveTo>
                      <a:pt x="0" y="0"/>
                    </a:moveTo>
                    <a:lnTo>
                      <a:pt x="26428" y="0"/>
                    </a:lnTo>
                    <a:lnTo>
                      <a:pt x="26428" y="41783"/>
                    </a:lnTo>
                    <a:lnTo>
                      <a:pt x="52844" y="41783"/>
                    </a:lnTo>
                    <a:lnTo>
                      <a:pt x="52844" y="64528"/>
                    </a:lnTo>
                    <a:lnTo>
                      <a:pt x="82956" y="64528"/>
                    </a:lnTo>
                    <a:lnTo>
                      <a:pt x="82956" y="83883"/>
                    </a:lnTo>
                    <a:lnTo>
                      <a:pt x="114300" y="83883"/>
                    </a:lnTo>
                    <a:lnTo>
                      <a:pt x="114300" y="142570"/>
                    </a:lnTo>
                    <a:lnTo>
                      <a:pt x="143802" y="142570"/>
                    </a:lnTo>
                    <a:lnTo>
                      <a:pt x="143802" y="167767"/>
                    </a:lnTo>
                    <a:lnTo>
                      <a:pt x="176364" y="167767"/>
                    </a:lnTo>
                    <a:lnTo>
                      <a:pt x="176364" y="204698"/>
                    </a:lnTo>
                    <a:lnTo>
                      <a:pt x="205244" y="204698"/>
                    </a:lnTo>
                    <a:lnTo>
                      <a:pt x="205244" y="221221"/>
                    </a:lnTo>
                    <a:lnTo>
                      <a:pt x="237820" y="221221"/>
                    </a:lnTo>
                    <a:lnTo>
                      <a:pt x="237820" y="248881"/>
                    </a:lnTo>
                    <a:lnTo>
                      <a:pt x="269163" y="248881"/>
                    </a:lnTo>
                    <a:lnTo>
                      <a:pt x="269163" y="262394"/>
                    </a:lnTo>
                    <a:lnTo>
                      <a:pt x="301117" y="262394"/>
                    </a:lnTo>
                    <a:lnTo>
                      <a:pt x="301117" y="273456"/>
                    </a:lnTo>
                    <a:lnTo>
                      <a:pt x="330606" y="273456"/>
                    </a:lnTo>
                    <a:lnTo>
                      <a:pt x="330606" y="342519"/>
                    </a:lnTo>
                    <a:lnTo>
                      <a:pt x="361950" y="342519"/>
                    </a:lnTo>
                    <a:lnTo>
                      <a:pt x="361950" y="420331"/>
                    </a:lnTo>
                    <a:lnTo>
                      <a:pt x="424624" y="420331"/>
                    </a:lnTo>
                    <a:lnTo>
                      <a:pt x="424624" y="449211"/>
                    </a:lnTo>
                    <a:lnTo>
                      <a:pt x="450443" y="449211"/>
                    </a:lnTo>
                    <a:lnTo>
                      <a:pt x="450443" y="484847"/>
                    </a:lnTo>
                    <a:lnTo>
                      <a:pt x="481774" y="484847"/>
                    </a:lnTo>
                    <a:lnTo>
                      <a:pt x="481774" y="527253"/>
                    </a:lnTo>
                    <a:lnTo>
                      <a:pt x="514350" y="527253"/>
                    </a:lnTo>
                    <a:lnTo>
                      <a:pt x="514350" y="537083"/>
                    </a:lnTo>
                    <a:lnTo>
                      <a:pt x="547535" y="537083"/>
                    </a:lnTo>
                    <a:lnTo>
                      <a:pt x="547535" y="551840"/>
                    </a:lnTo>
                    <a:lnTo>
                      <a:pt x="577024" y="551840"/>
                    </a:lnTo>
                    <a:lnTo>
                      <a:pt x="577024" y="592391"/>
                    </a:lnTo>
                    <a:lnTo>
                      <a:pt x="603453" y="592391"/>
                    </a:lnTo>
                    <a:lnTo>
                      <a:pt x="603453" y="635584"/>
                    </a:lnTo>
                    <a:lnTo>
                      <a:pt x="637870" y="635584"/>
                    </a:lnTo>
                    <a:lnTo>
                      <a:pt x="637870" y="646963"/>
                    </a:lnTo>
                    <a:lnTo>
                      <a:pt x="668591" y="646963"/>
                    </a:lnTo>
                    <a:lnTo>
                      <a:pt x="668591" y="688873"/>
                    </a:lnTo>
                    <a:lnTo>
                      <a:pt x="700544" y="688873"/>
                    </a:lnTo>
                    <a:lnTo>
                      <a:pt x="700544" y="702386"/>
                    </a:lnTo>
                    <a:lnTo>
                      <a:pt x="795185" y="702386"/>
                    </a:lnTo>
                    <a:lnTo>
                      <a:pt x="795185" y="760768"/>
                    </a:lnTo>
                    <a:lnTo>
                      <a:pt x="821601" y="760768"/>
                    </a:lnTo>
                    <a:lnTo>
                      <a:pt x="821601" y="784123"/>
                    </a:lnTo>
                    <a:lnTo>
                      <a:pt x="852335" y="784123"/>
                    </a:lnTo>
                    <a:lnTo>
                      <a:pt x="852335" y="820991"/>
                    </a:lnTo>
                    <a:lnTo>
                      <a:pt x="883056" y="820991"/>
                    </a:lnTo>
                    <a:lnTo>
                      <a:pt x="883056" y="868921"/>
                    </a:lnTo>
                    <a:lnTo>
                      <a:pt x="911936" y="868921"/>
                    </a:lnTo>
                    <a:lnTo>
                      <a:pt x="911936" y="879373"/>
                    </a:lnTo>
                    <a:lnTo>
                      <a:pt x="945121" y="879373"/>
                    </a:lnTo>
                    <a:lnTo>
                      <a:pt x="945121" y="905789"/>
                    </a:lnTo>
                    <a:lnTo>
                      <a:pt x="976464" y="905789"/>
                    </a:lnTo>
                    <a:lnTo>
                      <a:pt x="976464" y="920838"/>
                    </a:lnTo>
                    <a:lnTo>
                      <a:pt x="1008418" y="920838"/>
                    </a:lnTo>
                    <a:lnTo>
                      <a:pt x="1008418" y="943813"/>
                    </a:lnTo>
                    <a:lnTo>
                      <a:pt x="1069251" y="943813"/>
                    </a:lnTo>
                    <a:lnTo>
                      <a:pt x="1069251" y="963587"/>
                    </a:lnTo>
                    <a:lnTo>
                      <a:pt x="1099362" y="963587"/>
                    </a:lnTo>
                    <a:lnTo>
                      <a:pt x="1099362" y="974623"/>
                    </a:lnTo>
                    <a:lnTo>
                      <a:pt x="1162050" y="974623"/>
                    </a:lnTo>
                    <a:lnTo>
                      <a:pt x="1162050" y="987526"/>
                    </a:lnTo>
                    <a:lnTo>
                      <a:pt x="1220431" y="987526"/>
                    </a:lnTo>
                    <a:lnTo>
                      <a:pt x="1220431" y="1024394"/>
                    </a:lnTo>
                    <a:lnTo>
                      <a:pt x="1283106" y="1024394"/>
                    </a:lnTo>
                    <a:lnTo>
                      <a:pt x="1283106" y="1055116"/>
                    </a:lnTo>
                    <a:lnTo>
                      <a:pt x="1431823" y="1055116"/>
                    </a:lnTo>
                    <a:lnTo>
                      <a:pt x="1431823" y="1070483"/>
                    </a:lnTo>
                    <a:lnTo>
                      <a:pt x="1467459" y="1070483"/>
                    </a:lnTo>
                    <a:lnTo>
                      <a:pt x="1467459" y="1084008"/>
                    </a:lnTo>
                    <a:lnTo>
                      <a:pt x="1498180" y="1084008"/>
                    </a:lnTo>
                    <a:lnTo>
                      <a:pt x="1498180" y="1112266"/>
                    </a:lnTo>
                    <a:lnTo>
                      <a:pt x="1559636" y="1112266"/>
                    </a:lnTo>
                    <a:lnTo>
                      <a:pt x="1559636" y="1143000"/>
                    </a:lnTo>
                    <a:lnTo>
                      <a:pt x="1654276" y="1143000"/>
                    </a:lnTo>
                    <a:lnTo>
                      <a:pt x="1654276" y="1176185"/>
                    </a:lnTo>
                    <a:lnTo>
                      <a:pt x="1865058" y="1176185"/>
                    </a:lnTo>
                    <a:lnTo>
                      <a:pt x="1865058" y="1197686"/>
                    </a:lnTo>
                    <a:lnTo>
                      <a:pt x="1899462" y="1197686"/>
                    </a:lnTo>
                    <a:lnTo>
                      <a:pt x="1899462" y="1243774"/>
                    </a:lnTo>
                    <a:lnTo>
                      <a:pt x="1990407" y="1243774"/>
                    </a:lnTo>
                    <a:lnTo>
                      <a:pt x="1990407" y="1318755"/>
                    </a:lnTo>
                    <a:lnTo>
                      <a:pt x="2112708" y="1318755"/>
                    </a:lnTo>
                    <a:lnTo>
                      <a:pt x="2112708" y="1347635"/>
                    </a:lnTo>
                    <a:lnTo>
                      <a:pt x="3646030" y="1347635"/>
                    </a:lnTo>
                  </a:path>
                </a:pathLst>
              </a:custGeom>
              <a:ln w="25400">
                <a:solidFill>
                  <a:srgbClr val="0062A2"/>
                </a:solidFill>
              </a:ln>
            </p:spPr>
            <p:txBody>
              <a:bodyPr wrap="square" lIns="0" tIns="0" rIns="0" bIns="0" rtlCol="0"/>
              <a:lstStyle/>
              <a:p>
                <a:endParaRPr/>
              </a:p>
            </p:txBody>
          </p:sp>
          <p:sp>
            <p:nvSpPr>
              <p:cNvPr id="42" name="object 15">
                <a:extLst>
                  <a:ext uri="{FF2B5EF4-FFF2-40B4-BE49-F238E27FC236}">
                    <a16:creationId xmlns:a16="http://schemas.microsoft.com/office/drawing/2014/main" id="{583B997D-419E-C36B-05C0-34024FBBAA42}"/>
                  </a:ext>
                </a:extLst>
              </p:cNvPr>
              <p:cNvSpPr/>
              <p:nvPr/>
            </p:nvSpPr>
            <p:spPr>
              <a:xfrm>
                <a:off x="572446" y="88127"/>
                <a:ext cx="1592580" cy="2160270"/>
              </a:xfrm>
              <a:custGeom>
                <a:avLst/>
                <a:gdLst/>
                <a:ahLst/>
                <a:cxnLst/>
                <a:rect l="l" t="t" r="r" b="b"/>
                <a:pathLst>
                  <a:path w="1592580" h="2160270">
                    <a:moveTo>
                      <a:pt x="0" y="0"/>
                    </a:moveTo>
                    <a:lnTo>
                      <a:pt x="25755" y="0"/>
                    </a:lnTo>
                    <a:lnTo>
                      <a:pt x="25755" y="232321"/>
                    </a:lnTo>
                    <a:lnTo>
                      <a:pt x="59613" y="232321"/>
                    </a:lnTo>
                    <a:lnTo>
                      <a:pt x="59613" y="689495"/>
                    </a:lnTo>
                    <a:lnTo>
                      <a:pt x="88747" y="689495"/>
                    </a:lnTo>
                    <a:lnTo>
                      <a:pt x="88747" y="919988"/>
                    </a:lnTo>
                    <a:lnTo>
                      <a:pt x="335699" y="919988"/>
                    </a:lnTo>
                    <a:lnTo>
                      <a:pt x="335699" y="1166926"/>
                    </a:lnTo>
                    <a:lnTo>
                      <a:pt x="362292" y="1166926"/>
                    </a:lnTo>
                    <a:lnTo>
                      <a:pt x="362292" y="1291043"/>
                    </a:lnTo>
                    <a:lnTo>
                      <a:pt x="425615" y="1291043"/>
                    </a:lnTo>
                    <a:lnTo>
                      <a:pt x="425615" y="1413878"/>
                    </a:lnTo>
                    <a:lnTo>
                      <a:pt x="485127" y="1413878"/>
                    </a:lnTo>
                    <a:lnTo>
                      <a:pt x="485127" y="1579778"/>
                    </a:lnTo>
                    <a:lnTo>
                      <a:pt x="518058" y="1579778"/>
                    </a:lnTo>
                    <a:lnTo>
                      <a:pt x="518058" y="1749475"/>
                    </a:lnTo>
                    <a:lnTo>
                      <a:pt x="854925" y="1749475"/>
                    </a:lnTo>
                    <a:lnTo>
                      <a:pt x="854925" y="1909495"/>
                    </a:lnTo>
                    <a:lnTo>
                      <a:pt x="1195590" y="1909495"/>
                    </a:lnTo>
                    <a:lnTo>
                      <a:pt x="1195590" y="2159800"/>
                    </a:lnTo>
                    <a:lnTo>
                      <a:pt x="1591970" y="2159800"/>
                    </a:lnTo>
                  </a:path>
                </a:pathLst>
              </a:custGeom>
              <a:ln w="25400">
                <a:solidFill>
                  <a:srgbClr val="77BC43"/>
                </a:solidFill>
              </a:ln>
            </p:spPr>
            <p:txBody>
              <a:bodyPr wrap="square" lIns="0" tIns="0" rIns="0" bIns="0" rtlCol="0"/>
              <a:lstStyle/>
              <a:p>
                <a:endParaRPr/>
              </a:p>
            </p:txBody>
          </p:sp>
          <p:sp>
            <p:nvSpPr>
              <p:cNvPr id="43" name="object 16">
                <a:extLst>
                  <a:ext uri="{FF2B5EF4-FFF2-40B4-BE49-F238E27FC236}">
                    <a16:creationId xmlns:a16="http://schemas.microsoft.com/office/drawing/2014/main" id="{89D784A4-77FB-9FF9-2AC4-2ADAD0871384}"/>
                  </a:ext>
                </a:extLst>
              </p:cNvPr>
              <p:cNvSpPr/>
              <p:nvPr/>
            </p:nvSpPr>
            <p:spPr>
              <a:xfrm>
                <a:off x="527458" y="79957"/>
                <a:ext cx="3717290" cy="2442210"/>
              </a:xfrm>
              <a:custGeom>
                <a:avLst/>
                <a:gdLst/>
                <a:ahLst/>
                <a:cxnLst/>
                <a:rect l="l" t="t" r="r" b="b"/>
                <a:pathLst>
                  <a:path w="3717290" h="2442210">
                    <a:moveTo>
                      <a:pt x="0" y="0"/>
                    </a:moveTo>
                    <a:lnTo>
                      <a:pt x="44983" y="0"/>
                    </a:lnTo>
                    <a:lnTo>
                      <a:pt x="44983" y="2397074"/>
                    </a:lnTo>
                    <a:lnTo>
                      <a:pt x="3716782" y="2397074"/>
                    </a:lnTo>
                    <a:lnTo>
                      <a:pt x="3716782" y="2442070"/>
                    </a:lnTo>
                  </a:path>
                </a:pathLst>
              </a:custGeom>
              <a:ln w="9525">
                <a:solidFill>
                  <a:srgbClr val="221E1F"/>
                </a:solidFill>
              </a:ln>
            </p:spPr>
            <p:txBody>
              <a:bodyPr wrap="square" lIns="0" tIns="0" rIns="0" bIns="0" rtlCol="0"/>
              <a:lstStyle/>
              <a:p>
                <a:endParaRPr/>
              </a:p>
            </p:txBody>
          </p:sp>
        </p:grpSp>
        <p:sp>
          <p:nvSpPr>
            <p:cNvPr id="7" name="object 17">
              <a:extLst>
                <a:ext uri="{FF2B5EF4-FFF2-40B4-BE49-F238E27FC236}">
                  <a16:creationId xmlns:a16="http://schemas.microsoft.com/office/drawing/2014/main" id="{C74C53AF-F80C-0DF4-B3B8-990528DDCB95}"/>
                </a:ext>
              </a:extLst>
            </p:cNvPr>
            <p:cNvSpPr txBox="1"/>
            <p:nvPr/>
          </p:nvSpPr>
          <p:spPr>
            <a:xfrm>
              <a:off x="398863" y="2342875"/>
              <a:ext cx="117475" cy="223520"/>
            </a:xfrm>
            <a:prstGeom prst="rect">
              <a:avLst/>
            </a:prstGeom>
          </p:spPr>
          <p:txBody>
            <a:bodyPr vert="horz" wrap="square" lIns="0" tIns="12700" rIns="0" bIns="0" rtlCol="0">
              <a:spAutoFit/>
            </a:bodyPr>
            <a:lstStyle/>
            <a:p>
              <a:pPr marL="12700">
                <a:lnSpc>
                  <a:spcPct val="100000"/>
                </a:lnSpc>
                <a:spcBef>
                  <a:spcPts val="100"/>
                </a:spcBef>
              </a:pPr>
              <a:r>
                <a:rPr sz="1300">
                  <a:solidFill>
                    <a:srgbClr val="414141"/>
                  </a:solidFill>
                  <a:latin typeface="Arial"/>
                  <a:cs typeface="Arial"/>
                </a:rPr>
                <a:t>0</a:t>
              </a:r>
              <a:endParaRPr sz="1300">
                <a:latin typeface="Arial"/>
                <a:cs typeface="Arial"/>
              </a:endParaRPr>
            </a:p>
          </p:txBody>
        </p:sp>
        <p:sp>
          <p:nvSpPr>
            <p:cNvPr id="8" name="object 25">
              <a:extLst>
                <a:ext uri="{FF2B5EF4-FFF2-40B4-BE49-F238E27FC236}">
                  <a16:creationId xmlns:a16="http://schemas.microsoft.com/office/drawing/2014/main" id="{7AA2CA68-174D-A7ED-13E4-9EFAAE457FB8}"/>
                </a:ext>
              </a:extLst>
            </p:cNvPr>
            <p:cNvSpPr txBox="1"/>
            <p:nvPr/>
          </p:nvSpPr>
          <p:spPr>
            <a:xfrm>
              <a:off x="513835" y="2518992"/>
              <a:ext cx="117475" cy="210185"/>
            </a:xfrm>
            <a:prstGeom prst="rect">
              <a:avLst/>
            </a:prstGeom>
          </p:spPr>
          <p:txBody>
            <a:bodyPr vert="horz" wrap="square" lIns="0" tIns="0" rIns="0" bIns="0" rtlCol="0">
              <a:spAutoFit/>
            </a:bodyPr>
            <a:lstStyle/>
            <a:p>
              <a:pPr marL="12700">
                <a:lnSpc>
                  <a:spcPts val="1535"/>
                </a:lnSpc>
              </a:pPr>
              <a:r>
                <a:rPr sz="1300">
                  <a:solidFill>
                    <a:srgbClr val="414141"/>
                  </a:solidFill>
                  <a:latin typeface="Arial"/>
                  <a:cs typeface="Arial"/>
                </a:rPr>
                <a:t>0</a:t>
              </a:r>
              <a:endParaRPr sz="1300">
                <a:latin typeface="Arial"/>
                <a:cs typeface="Arial"/>
              </a:endParaRPr>
            </a:p>
          </p:txBody>
        </p:sp>
        <p:sp>
          <p:nvSpPr>
            <p:cNvPr id="10" name="object 26">
              <a:extLst>
                <a:ext uri="{FF2B5EF4-FFF2-40B4-BE49-F238E27FC236}">
                  <a16:creationId xmlns:a16="http://schemas.microsoft.com/office/drawing/2014/main" id="{29EC819C-E951-CFFC-D22E-6D9B9F252528}"/>
                </a:ext>
              </a:extLst>
            </p:cNvPr>
            <p:cNvSpPr txBox="1"/>
            <p:nvPr/>
          </p:nvSpPr>
          <p:spPr>
            <a:xfrm>
              <a:off x="1080458" y="2518992"/>
              <a:ext cx="207645"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20</a:t>
              </a:r>
              <a:endParaRPr sz="1300">
                <a:latin typeface="Arial"/>
                <a:cs typeface="Arial"/>
              </a:endParaRPr>
            </a:p>
          </p:txBody>
        </p:sp>
        <p:sp>
          <p:nvSpPr>
            <p:cNvPr id="11" name="object 27">
              <a:extLst>
                <a:ext uri="{FF2B5EF4-FFF2-40B4-BE49-F238E27FC236}">
                  <a16:creationId xmlns:a16="http://schemas.microsoft.com/office/drawing/2014/main" id="{2C53C692-3E9C-A587-3445-5298FAA8B6FD}"/>
                </a:ext>
              </a:extLst>
            </p:cNvPr>
            <p:cNvSpPr txBox="1"/>
            <p:nvPr/>
          </p:nvSpPr>
          <p:spPr>
            <a:xfrm>
              <a:off x="1692154" y="2518992"/>
              <a:ext cx="209550"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40</a:t>
              </a:r>
              <a:endParaRPr sz="1300">
                <a:latin typeface="Arial"/>
                <a:cs typeface="Arial"/>
              </a:endParaRPr>
            </a:p>
          </p:txBody>
        </p:sp>
        <p:sp>
          <p:nvSpPr>
            <p:cNvPr id="15" name="object 28">
              <a:extLst>
                <a:ext uri="{FF2B5EF4-FFF2-40B4-BE49-F238E27FC236}">
                  <a16:creationId xmlns:a16="http://schemas.microsoft.com/office/drawing/2014/main" id="{EA043C5D-E000-1606-D32C-43BBE767CF3B}"/>
                </a:ext>
              </a:extLst>
            </p:cNvPr>
            <p:cNvSpPr txBox="1"/>
            <p:nvPr/>
          </p:nvSpPr>
          <p:spPr>
            <a:xfrm>
              <a:off x="2303492" y="2518992"/>
              <a:ext cx="212725"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60</a:t>
              </a:r>
              <a:endParaRPr sz="1300">
                <a:latin typeface="Arial"/>
                <a:cs typeface="Arial"/>
              </a:endParaRPr>
            </a:p>
          </p:txBody>
        </p:sp>
        <p:sp>
          <p:nvSpPr>
            <p:cNvPr id="16" name="object 29">
              <a:extLst>
                <a:ext uri="{FF2B5EF4-FFF2-40B4-BE49-F238E27FC236}">
                  <a16:creationId xmlns:a16="http://schemas.microsoft.com/office/drawing/2014/main" id="{3F59078E-85A1-DF7E-7EE5-D12A0CE5E587}"/>
                </a:ext>
              </a:extLst>
            </p:cNvPr>
            <p:cNvSpPr txBox="1"/>
            <p:nvPr/>
          </p:nvSpPr>
          <p:spPr>
            <a:xfrm>
              <a:off x="2915779" y="2518992"/>
              <a:ext cx="212090"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80</a:t>
              </a:r>
              <a:endParaRPr sz="1300">
                <a:latin typeface="Arial"/>
                <a:cs typeface="Arial"/>
              </a:endParaRPr>
            </a:p>
          </p:txBody>
        </p:sp>
        <p:sp>
          <p:nvSpPr>
            <p:cNvPr id="17" name="object 30">
              <a:extLst>
                <a:ext uri="{FF2B5EF4-FFF2-40B4-BE49-F238E27FC236}">
                  <a16:creationId xmlns:a16="http://schemas.microsoft.com/office/drawing/2014/main" id="{8A493662-E430-1FD7-AD89-A4144A9DA5EF}"/>
                </a:ext>
              </a:extLst>
            </p:cNvPr>
            <p:cNvSpPr txBox="1"/>
            <p:nvPr/>
          </p:nvSpPr>
          <p:spPr>
            <a:xfrm>
              <a:off x="3484674" y="2518992"/>
              <a:ext cx="297180"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100</a:t>
              </a:r>
              <a:endParaRPr sz="1300">
                <a:latin typeface="Arial"/>
                <a:cs typeface="Arial"/>
              </a:endParaRPr>
            </a:p>
          </p:txBody>
        </p:sp>
        <p:sp>
          <p:nvSpPr>
            <p:cNvPr id="18" name="object 31">
              <a:extLst>
                <a:ext uri="{FF2B5EF4-FFF2-40B4-BE49-F238E27FC236}">
                  <a16:creationId xmlns:a16="http://schemas.microsoft.com/office/drawing/2014/main" id="{A33DACCA-A68C-09EC-F2A5-18BD3DD9DF79}"/>
                </a:ext>
              </a:extLst>
            </p:cNvPr>
            <p:cNvSpPr txBox="1"/>
            <p:nvPr/>
          </p:nvSpPr>
          <p:spPr>
            <a:xfrm>
              <a:off x="4099910" y="2518992"/>
              <a:ext cx="291465"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120</a:t>
              </a:r>
              <a:endParaRPr sz="1300">
                <a:latin typeface="Arial"/>
                <a:cs typeface="Arial"/>
              </a:endParaRPr>
            </a:p>
          </p:txBody>
        </p:sp>
        <p:sp>
          <p:nvSpPr>
            <p:cNvPr id="19" name="object 32">
              <a:extLst>
                <a:ext uri="{FF2B5EF4-FFF2-40B4-BE49-F238E27FC236}">
                  <a16:creationId xmlns:a16="http://schemas.microsoft.com/office/drawing/2014/main" id="{8D8EBE91-8CE1-378E-1D1D-5CE73664FA29}"/>
                </a:ext>
              </a:extLst>
            </p:cNvPr>
            <p:cNvSpPr txBox="1"/>
            <p:nvPr/>
          </p:nvSpPr>
          <p:spPr>
            <a:xfrm>
              <a:off x="1328935" y="2736077"/>
              <a:ext cx="2145030" cy="192360"/>
            </a:xfrm>
            <a:prstGeom prst="rect">
              <a:avLst/>
            </a:prstGeom>
          </p:spPr>
          <p:txBody>
            <a:bodyPr vert="horz" wrap="square" lIns="0" tIns="0" rIns="0" bIns="0" rtlCol="0">
              <a:spAutoFit/>
            </a:bodyPr>
            <a:lstStyle/>
            <a:p>
              <a:pPr marL="12700">
                <a:lnSpc>
                  <a:spcPts val="1535"/>
                </a:lnSpc>
              </a:pPr>
              <a:r>
                <a:rPr sz="1300">
                  <a:solidFill>
                    <a:srgbClr val="414141"/>
                  </a:solidFill>
                  <a:latin typeface="Arial"/>
                  <a:cs typeface="Arial"/>
                </a:rPr>
                <a:t>Time</a:t>
              </a:r>
              <a:r>
                <a:rPr sz="1300" spc="-20">
                  <a:solidFill>
                    <a:srgbClr val="414141"/>
                  </a:solidFill>
                  <a:latin typeface="Arial"/>
                  <a:cs typeface="Arial"/>
                </a:rPr>
                <a:t> </a:t>
              </a:r>
              <a:r>
                <a:rPr lang="en-GB" sz="1300" spc="-20">
                  <a:solidFill>
                    <a:srgbClr val="414141"/>
                  </a:solidFill>
                  <a:latin typeface="Arial"/>
                  <a:cs typeface="Arial"/>
                </a:rPr>
                <a:t>since surgery </a:t>
              </a:r>
              <a:r>
                <a:rPr sz="1300" spc="-20">
                  <a:solidFill>
                    <a:srgbClr val="414141"/>
                  </a:solidFill>
                  <a:latin typeface="Arial"/>
                  <a:cs typeface="Arial"/>
                </a:rPr>
                <a:t>(months)</a:t>
              </a:r>
              <a:endParaRPr sz="1300">
                <a:latin typeface="Arial"/>
                <a:cs typeface="Arial"/>
              </a:endParaRPr>
            </a:p>
          </p:txBody>
        </p:sp>
        <p:sp>
          <p:nvSpPr>
            <p:cNvPr id="20" name="object 18">
              <a:extLst>
                <a:ext uri="{FF2B5EF4-FFF2-40B4-BE49-F238E27FC236}">
                  <a16:creationId xmlns:a16="http://schemas.microsoft.com/office/drawing/2014/main" id="{D5C88150-6F44-CE31-0249-6A185518C8DA}"/>
                </a:ext>
              </a:extLst>
            </p:cNvPr>
            <p:cNvSpPr txBox="1"/>
            <p:nvPr/>
          </p:nvSpPr>
          <p:spPr>
            <a:xfrm>
              <a:off x="261335" y="1864746"/>
              <a:ext cx="255270" cy="223520"/>
            </a:xfrm>
            <a:prstGeom prst="rect">
              <a:avLst/>
            </a:prstGeom>
          </p:spPr>
          <p:txBody>
            <a:bodyPr vert="horz" wrap="square" lIns="0" tIns="12700" rIns="0" bIns="0" rtlCol="0">
              <a:spAutoFit/>
            </a:bodyPr>
            <a:lstStyle/>
            <a:p>
              <a:pPr marL="12700">
                <a:lnSpc>
                  <a:spcPct val="100000"/>
                </a:lnSpc>
                <a:spcBef>
                  <a:spcPts val="100"/>
                </a:spcBef>
              </a:pPr>
              <a:r>
                <a:rPr sz="1300" spc="-25">
                  <a:solidFill>
                    <a:srgbClr val="414141"/>
                  </a:solidFill>
                  <a:latin typeface="Arial"/>
                  <a:cs typeface="Arial"/>
                </a:rPr>
                <a:t>0.2</a:t>
              </a:r>
              <a:endParaRPr sz="1300">
                <a:latin typeface="Arial"/>
                <a:cs typeface="Arial"/>
              </a:endParaRPr>
            </a:p>
          </p:txBody>
        </p:sp>
        <p:sp>
          <p:nvSpPr>
            <p:cNvPr id="21" name="object 19">
              <a:extLst>
                <a:ext uri="{FF2B5EF4-FFF2-40B4-BE49-F238E27FC236}">
                  <a16:creationId xmlns:a16="http://schemas.microsoft.com/office/drawing/2014/main" id="{D3E069E9-4002-C2DE-D11A-5314506DE99F}"/>
                </a:ext>
              </a:extLst>
            </p:cNvPr>
            <p:cNvSpPr txBox="1"/>
            <p:nvPr/>
          </p:nvSpPr>
          <p:spPr>
            <a:xfrm>
              <a:off x="264307" y="1386616"/>
              <a:ext cx="252095" cy="223520"/>
            </a:xfrm>
            <a:prstGeom prst="rect">
              <a:avLst/>
            </a:prstGeom>
          </p:spPr>
          <p:txBody>
            <a:bodyPr vert="horz" wrap="square" lIns="0" tIns="12700" rIns="0" bIns="0" rtlCol="0">
              <a:spAutoFit/>
            </a:bodyPr>
            <a:lstStyle/>
            <a:p>
              <a:pPr marL="12700">
                <a:lnSpc>
                  <a:spcPct val="100000"/>
                </a:lnSpc>
                <a:spcBef>
                  <a:spcPts val="100"/>
                </a:spcBef>
              </a:pPr>
              <a:r>
                <a:rPr sz="1300" spc="-25">
                  <a:solidFill>
                    <a:srgbClr val="414141"/>
                  </a:solidFill>
                  <a:latin typeface="Arial"/>
                  <a:cs typeface="Arial"/>
                </a:rPr>
                <a:t>0.4</a:t>
              </a:r>
              <a:endParaRPr sz="1300">
                <a:latin typeface="Arial"/>
                <a:cs typeface="Arial"/>
              </a:endParaRPr>
            </a:p>
          </p:txBody>
        </p:sp>
        <p:sp>
          <p:nvSpPr>
            <p:cNvPr id="22" name="object 21">
              <a:extLst>
                <a:ext uri="{FF2B5EF4-FFF2-40B4-BE49-F238E27FC236}">
                  <a16:creationId xmlns:a16="http://schemas.microsoft.com/office/drawing/2014/main" id="{A9BB9211-BA96-CAF5-45C1-266EB1AEF624}"/>
                </a:ext>
              </a:extLst>
            </p:cNvPr>
            <p:cNvSpPr txBox="1"/>
            <p:nvPr/>
          </p:nvSpPr>
          <p:spPr>
            <a:xfrm>
              <a:off x="3006402" y="1274591"/>
              <a:ext cx="1283335" cy="197490"/>
            </a:xfrm>
            <a:prstGeom prst="rect">
              <a:avLst/>
            </a:prstGeom>
          </p:spPr>
          <p:txBody>
            <a:bodyPr vert="horz" wrap="square" lIns="0" tIns="12700" rIns="0" bIns="0" rtlCol="0">
              <a:spAutoFit/>
            </a:bodyPr>
            <a:lstStyle/>
            <a:p>
              <a:pPr marL="12700">
                <a:lnSpc>
                  <a:spcPct val="100000"/>
                </a:lnSpc>
                <a:spcBef>
                  <a:spcPts val="100"/>
                </a:spcBef>
              </a:pPr>
              <a:r>
                <a:rPr sz="1200">
                  <a:solidFill>
                    <a:srgbClr val="414141"/>
                  </a:solidFill>
                  <a:latin typeface="Arial"/>
                  <a:cs typeface="Arial"/>
                </a:rPr>
                <a:t>Wild</a:t>
              </a:r>
              <a:r>
                <a:rPr sz="1200" spc="-25">
                  <a:solidFill>
                    <a:srgbClr val="414141"/>
                  </a:solidFill>
                  <a:latin typeface="Arial"/>
                  <a:cs typeface="Arial"/>
                </a:rPr>
                <a:t> </a:t>
              </a:r>
              <a:r>
                <a:rPr sz="1200">
                  <a:solidFill>
                    <a:srgbClr val="414141"/>
                  </a:solidFill>
                  <a:latin typeface="Arial"/>
                  <a:cs typeface="Arial"/>
                </a:rPr>
                <a:t>type</a:t>
              </a:r>
              <a:r>
                <a:rPr sz="1200" spc="-20">
                  <a:solidFill>
                    <a:srgbClr val="414141"/>
                  </a:solidFill>
                  <a:latin typeface="Arial"/>
                  <a:cs typeface="Arial"/>
                </a:rPr>
                <a:t> </a:t>
              </a:r>
              <a:r>
                <a:rPr sz="1200">
                  <a:solidFill>
                    <a:srgbClr val="414141"/>
                  </a:solidFill>
                  <a:latin typeface="Arial"/>
                  <a:cs typeface="Arial"/>
                </a:rPr>
                <a:t>(</a:t>
              </a:r>
              <a:r>
                <a:rPr lang="en-GB" sz="1200">
                  <a:solidFill>
                    <a:srgbClr val="414141"/>
                  </a:solidFill>
                  <a:latin typeface="Arial"/>
                  <a:cs typeface="Arial"/>
                </a:rPr>
                <a:t>n=</a:t>
              </a:r>
              <a:r>
                <a:rPr sz="1200" spc="-25">
                  <a:solidFill>
                    <a:srgbClr val="414141"/>
                  </a:solidFill>
                  <a:latin typeface="Arial"/>
                  <a:cs typeface="Arial"/>
                </a:rPr>
                <a:t>310)</a:t>
              </a:r>
              <a:endParaRPr sz="1200">
                <a:latin typeface="Arial"/>
                <a:cs typeface="Arial"/>
              </a:endParaRPr>
            </a:p>
          </p:txBody>
        </p:sp>
        <p:sp>
          <p:nvSpPr>
            <p:cNvPr id="23" name="object 22">
              <a:extLst>
                <a:ext uri="{FF2B5EF4-FFF2-40B4-BE49-F238E27FC236}">
                  <a16:creationId xmlns:a16="http://schemas.microsoft.com/office/drawing/2014/main" id="{A920DF6D-800C-A4FC-6617-3BF902F62492}"/>
                </a:ext>
              </a:extLst>
            </p:cNvPr>
            <p:cNvSpPr txBox="1"/>
            <p:nvPr/>
          </p:nvSpPr>
          <p:spPr>
            <a:xfrm>
              <a:off x="2888139" y="1506543"/>
              <a:ext cx="1519555" cy="208279"/>
            </a:xfrm>
            <a:prstGeom prst="rect">
              <a:avLst/>
            </a:prstGeom>
          </p:spPr>
          <p:txBody>
            <a:bodyPr vert="horz" wrap="square" lIns="0" tIns="12700" rIns="0" bIns="0" rtlCol="0">
              <a:spAutoFit/>
            </a:bodyPr>
            <a:lstStyle/>
            <a:p>
              <a:pPr marL="12700">
                <a:lnSpc>
                  <a:spcPct val="100000"/>
                </a:lnSpc>
                <a:spcBef>
                  <a:spcPts val="100"/>
                </a:spcBef>
              </a:pPr>
              <a:r>
                <a:rPr sz="1200" b="1">
                  <a:solidFill>
                    <a:srgbClr val="414141"/>
                  </a:solidFill>
                  <a:latin typeface="Arial"/>
                  <a:cs typeface="Arial"/>
                </a:rPr>
                <a:t>Median:</a:t>
              </a:r>
              <a:r>
                <a:rPr sz="1200" b="1" spc="-50">
                  <a:solidFill>
                    <a:srgbClr val="414141"/>
                  </a:solidFill>
                  <a:latin typeface="Arial"/>
                  <a:cs typeface="Arial"/>
                </a:rPr>
                <a:t> </a:t>
              </a:r>
              <a:r>
                <a:rPr sz="1200" b="1" spc="-10">
                  <a:solidFill>
                    <a:srgbClr val="414141"/>
                  </a:solidFill>
                  <a:latin typeface="Arial"/>
                  <a:cs typeface="Arial"/>
                </a:rPr>
                <a:t>52.1</a:t>
              </a:r>
              <a:r>
                <a:rPr sz="1200" b="1" spc="-50">
                  <a:solidFill>
                    <a:srgbClr val="414141"/>
                  </a:solidFill>
                  <a:latin typeface="Arial"/>
                  <a:cs typeface="Arial"/>
                </a:rPr>
                <a:t> </a:t>
              </a:r>
              <a:r>
                <a:rPr sz="1200" b="1" spc="-10">
                  <a:solidFill>
                    <a:srgbClr val="414141"/>
                  </a:solidFill>
                  <a:latin typeface="Arial"/>
                  <a:cs typeface="Arial"/>
                </a:rPr>
                <a:t>months</a:t>
              </a:r>
              <a:endParaRPr sz="1200">
                <a:latin typeface="Arial"/>
                <a:cs typeface="Arial"/>
              </a:endParaRPr>
            </a:p>
          </p:txBody>
        </p:sp>
        <p:sp>
          <p:nvSpPr>
            <p:cNvPr id="24" name="object 23">
              <a:extLst>
                <a:ext uri="{FF2B5EF4-FFF2-40B4-BE49-F238E27FC236}">
                  <a16:creationId xmlns:a16="http://schemas.microsoft.com/office/drawing/2014/main" id="{D0DE2D44-EC62-89CD-5448-413D98B0EED0}"/>
                </a:ext>
              </a:extLst>
            </p:cNvPr>
            <p:cNvSpPr txBox="1"/>
            <p:nvPr/>
          </p:nvSpPr>
          <p:spPr>
            <a:xfrm>
              <a:off x="1832617" y="2007330"/>
              <a:ext cx="2143125" cy="197490"/>
            </a:xfrm>
            <a:prstGeom prst="rect">
              <a:avLst/>
            </a:prstGeom>
          </p:spPr>
          <p:txBody>
            <a:bodyPr vert="horz" wrap="square" lIns="0" tIns="12700" rIns="0" bIns="0" rtlCol="0">
              <a:spAutoFit/>
            </a:bodyPr>
            <a:lstStyle/>
            <a:p>
              <a:pPr marL="12700">
                <a:lnSpc>
                  <a:spcPct val="100000"/>
                </a:lnSpc>
                <a:spcBef>
                  <a:spcPts val="100"/>
                </a:spcBef>
              </a:pPr>
              <a:r>
                <a:rPr sz="1200">
                  <a:solidFill>
                    <a:srgbClr val="414141"/>
                  </a:solidFill>
                  <a:latin typeface="Arial"/>
                  <a:cs typeface="Arial"/>
                </a:rPr>
                <a:t>V600E</a:t>
              </a:r>
              <a:r>
                <a:rPr sz="1200" spc="-25">
                  <a:solidFill>
                    <a:srgbClr val="414141"/>
                  </a:solidFill>
                  <a:latin typeface="Arial"/>
                  <a:cs typeface="Arial"/>
                </a:rPr>
                <a:t> </a:t>
              </a:r>
              <a:r>
                <a:rPr sz="1200" i="1">
                  <a:solidFill>
                    <a:srgbClr val="414141"/>
                  </a:solidFill>
                  <a:latin typeface="Arial"/>
                  <a:cs typeface="Arial"/>
                </a:rPr>
                <a:t>BRAF</a:t>
              </a:r>
              <a:r>
                <a:rPr sz="1200" i="1" spc="-15">
                  <a:solidFill>
                    <a:srgbClr val="414141"/>
                  </a:solidFill>
                  <a:latin typeface="Arial"/>
                  <a:cs typeface="Arial"/>
                </a:rPr>
                <a:t> </a:t>
              </a:r>
              <a:r>
                <a:rPr sz="1200">
                  <a:solidFill>
                    <a:srgbClr val="414141"/>
                  </a:solidFill>
                  <a:latin typeface="Arial"/>
                  <a:cs typeface="Arial"/>
                </a:rPr>
                <a:t>mutation</a:t>
              </a:r>
              <a:r>
                <a:rPr sz="1200" spc="-20">
                  <a:solidFill>
                    <a:srgbClr val="414141"/>
                  </a:solidFill>
                  <a:latin typeface="Arial"/>
                  <a:cs typeface="Arial"/>
                </a:rPr>
                <a:t> </a:t>
              </a:r>
              <a:r>
                <a:rPr sz="1200">
                  <a:solidFill>
                    <a:srgbClr val="414141"/>
                  </a:solidFill>
                  <a:latin typeface="Arial"/>
                  <a:cs typeface="Arial"/>
                </a:rPr>
                <a:t>(</a:t>
              </a:r>
              <a:r>
                <a:rPr lang="en-GB" sz="1200">
                  <a:solidFill>
                    <a:srgbClr val="414141"/>
                  </a:solidFill>
                  <a:latin typeface="Arial"/>
                  <a:cs typeface="Arial"/>
                </a:rPr>
                <a:t>n=</a:t>
              </a:r>
              <a:r>
                <a:rPr sz="1200" spc="-25">
                  <a:solidFill>
                    <a:srgbClr val="414141"/>
                  </a:solidFill>
                  <a:latin typeface="Arial"/>
                  <a:cs typeface="Arial"/>
                </a:rPr>
                <a:t>21)</a:t>
              </a:r>
              <a:endParaRPr sz="1200">
                <a:latin typeface="Arial"/>
                <a:cs typeface="Arial"/>
              </a:endParaRPr>
            </a:p>
          </p:txBody>
        </p:sp>
        <p:sp>
          <p:nvSpPr>
            <p:cNvPr id="25" name="object 24">
              <a:extLst>
                <a:ext uri="{FF2B5EF4-FFF2-40B4-BE49-F238E27FC236}">
                  <a16:creationId xmlns:a16="http://schemas.microsoft.com/office/drawing/2014/main" id="{4B97A15A-C508-6477-C877-49958B558F98}"/>
                </a:ext>
              </a:extLst>
            </p:cNvPr>
            <p:cNvSpPr txBox="1"/>
            <p:nvPr/>
          </p:nvSpPr>
          <p:spPr>
            <a:xfrm>
              <a:off x="2140465" y="2239283"/>
              <a:ext cx="1527810" cy="208279"/>
            </a:xfrm>
            <a:prstGeom prst="rect">
              <a:avLst/>
            </a:prstGeom>
          </p:spPr>
          <p:txBody>
            <a:bodyPr vert="horz" wrap="square" lIns="0" tIns="12700" rIns="0" bIns="0" rtlCol="0">
              <a:spAutoFit/>
            </a:bodyPr>
            <a:lstStyle/>
            <a:p>
              <a:pPr marL="12700">
                <a:lnSpc>
                  <a:spcPct val="100000"/>
                </a:lnSpc>
                <a:spcBef>
                  <a:spcPts val="100"/>
                </a:spcBef>
              </a:pPr>
              <a:r>
                <a:rPr sz="1200" b="1">
                  <a:solidFill>
                    <a:srgbClr val="414141"/>
                  </a:solidFill>
                  <a:latin typeface="Arial"/>
                  <a:cs typeface="Arial"/>
                </a:rPr>
                <a:t>Median:</a:t>
              </a:r>
              <a:r>
                <a:rPr sz="1200" b="1" spc="-40">
                  <a:solidFill>
                    <a:srgbClr val="414141"/>
                  </a:solidFill>
                  <a:latin typeface="Arial"/>
                  <a:cs typeface="Arial"/>
                </a:rPr>
                <a:t> </a:t>
              </a:r>
              <a:r>
                <a:rPr sz="1200" b="1">
                  <a:solidFill>
                    <a:srgbClr val="414141"/>
                  </a:solidFill>
                  <a:latin typeface="Arial"/>
                  <a:cs typeface="Arial"/>
                </a:rPr>
                <a:t>15.2</a:t>
              </a:r>
              <a:r>
                <a:rPr sz="1200" b="1" spc="-35">
                  <a:solidFill>
                    <a:srgbClr val="414141"/>
                  </a:solidFill>
                  <a:latin typeface="Arial"/>
                  <a:cs typeface="Arial"/>
                </a:rPr>
                <a:t> </a:t>
              </a:r>
              <a:r>
                <a:rPr sz="1200" b="1" spc="-10">
                  <a:solidFill>
                    <a:srgbClr val="414141"/>
                  </a:solidFill>
                  <a:latin typeface="Arial"/>
                  <a:cs typeface="Arial"/>
                </a:rPr>
                <a:t>months</a:t>
              </a:r>
              <a:endParaRPr sz="1200">
                <a:latin typeface="Arial"/>
                <a:cs typeface="Arial"/>
              </a:endParaRPr>
            </a:p>
          </p:txBody>
        </p:sp>
        <p:sp>
          <p:nvSpPr>
            <p:cNvPr id="26" name="object 20">
              <a:extLst>
                <a:ext uri="{FF2B5EF4-FFF2-40B4-BE49-F238E27FC236}">
                  <a16:creationId xmlns:a16="http://schemas.microsoft.com/office/drawing/2014/main" id="{BE1BD334-32C7-4C22-3019-4F65B709E466}"/>
                </a:ext>
              </a:extLst>
            </p:cNvPr>
            <p:cNvSpPr txBox="1"/>
            <p:nvPr/>
          </p:nvSpPr>
          <p:spPr>
            <a:xfrm>
              <a:off x="267741" y="925634"/>
              <a:ext cx="252095" cy="212879"/>
            </a:xfrm>
            <a:prstGeom prst="rect">
              <a:avLst/>
            </a:prstGeom>
          </p:spPr>
          <p:txBody>
            <a:bodyPr vert="horz" wrap="square" lIns="0" tIns="12700" rIns="0" bIns="0" rtlCol="0">
              <a:spAutoFit/>
            </a:bodyPr>
            <a:lstStyle/>
            <a:p>
              <a:pPr marL="12700">
                <a:lnSpc>
                  <a:spcPct val="100000"/>
                </a:lnSpc>
                <a:spcBef>
                  <a:spcPts val="100"/>
                </a:spcBef>
              </a:pPr>
              <a:r>
                <a:rPr sz="1300" spc="-25">
                  <a:solidFill>
                    <a:srgbClr val="414141"/>
                  </a:solidFill>
                  <a:latin typeface="Arial"/>
                  <a:cs typeface="Arial"/>
                </a:rPr>
                <a:t>0.</a:t>
              </a:r>
              <a:r>
                <a:rPr lang="en-GB" sz="1300" spc="-25">
                  <a:solidFill>
                    <a:srgbClr val="414141"/>
                  </a:solidFill>
                  <a:latin typeface="Arial"/>
                  <a:cs typeface="Arial"/>
                </a:rPr>
                <a:t>6</a:t>
              </a:r>
              <a:endParaRPr sz="1300">
                <a:latin typeface="Arial"/>
                <a:cs typeface="Arial"/>
              </a:endParaRPr>
            </a:p>
          </p:txBody>
        </p:sp>
        <p:sp>
          <p:nvSpPr>
            <p:cNvPr id="27" name="object 20">
              <a:extLst>
                <a:ext uri="{FF2B5EF4-FFF2-40B4-BE49-F238E27FC236}">
                  <a16:creationId xmlns:a16="http://schemas.microsoft.com/office/drawing/2014/main" id="{3CBC62CB-D6A3-CD93-F5D7-88B5BCCE6826}"/>
                </a:ext>
              </a:extLst>
            </p:cNvPr>
            <p:cNvSpPr txBox="1"/>
            <p:nvPr/>
          </p:nvSpPr>
          <p:spPr>
            <a:xfrm>
              <a:off x="267741" y="441138"/>
              <a:ext cx="252095" cy="212879"/>
            </a:xfrm>
            <a:prstGeom prst="rect">
              <a:avLst/>
            </a:prstGeom>
          </p:spPr>
          <p:txBody>
            <a:bodyPr vert="horz" wrap="square" lIns="0" tIns="12700" rIns="0" bIns="0" rtlCol="0">
              <a:spAutoFit/>
            </a:bodyPr>
            <a:lstStyle/>
            <a:p>
              <a:pPr marL="12700">
                <a:lnSpc>
                  <a:spcPct val="100000"/>
                </a:lnSpc>
                <a:spcBef>
                  <a:spcPts val="100"/>
                </a:spcBef>
              </a:pPr>
              <a:r>
                <a:rPr sz="1300" spc="-25">
                  <a:solidFill>
                    <a:srgbClr val="414141"/>
                  </a:solidFill>
                  <a:latin typeface="Arial"/>
                  <a:cs typeface="Arial"/>
                </a:rPr>
                <a:t>0.</a:t>
              </a:r>
              <a:r>
                <a:rPr lang="en-GB" sz="1300" spc="-25">
                  <a:solidFill>
                    <a:srgbClr val="414141"/>
                  </a:solidFill>
                  <a:latin typeface="Arial"/>
                  <a:cs typeface="Arial"/>
                </a:rPr>
                <a:t>8</a:t>
              </a:r>
              <a:endParaRPr sz="1300">
                <a:latin typeface="Arial"/>
                <a:cs typeface="Arial"/>
              </a:endParaRPr>
            </a:p>
          </p:txBody>
        </p:sp>
        <p:sp>
          <p:nvSpPr>
            <p:cNvPr id="28" name="object 20">
              <a:extLst>
                <a:ext uri="{FF2B5EF4-FFF2-40B4-BE49-F238E27FC236}">
                  <a16:creationId xmlns:a16="http://schemas.microsoft.com/office/drawing/2014/main" id="{523BF1DA-C9E4-82EA-E3D9-580C2E0BAE17}"/>
                </a:ext>
              </a:extLst>
            </p:cNvPr>
            <p:cNvSpPr txBox="1"/>
            <p:nvPr/>
          </p:nvSpPr>
          <p:spPr>
            <a:xfrm>
              <a:off x="267741" y="-43358"/>
              <a:ext cx="252095" cy="212879"/>
            </a:xfrm>
            <a:prstGeom prst="rect">
              <a:avLst/>
            </a:prstGeom>
          </p:spPr>
          <p:txBody>
            <a:bodyPr vert="horz" wrap="square" lIns="0" tIns="12700" rIns="0" bIns="0" rtlCol="0">
              <a:spAutoFit/>
            </a:bodyPr>
            <a:lstStyle/>
            <a:p>
              <a:pPr marL="12700">
                <a:lnSpc>
                  <a:spcPct val="100000"/>
                </a:lnSpc>
                <a:spcBef>
                  <a:spcPts val="100"/>
                </a:spcBef>
              </a:pPr>
              <a:r>
                <a:rPr lang="en-GB" sz="1300" spc="-25">
                  <a:solidFill>
                    <a:srgbClr val="414141"/>
                  </a:solidFill>
                  <a:latin typeface="Arial"/>
                  <a:cs typeface="Arial"/>
                </a:rPr>
                <a:t>1.0</a:t>
              </a:r>
              <a:endParaRPr sz="1300">
                <a:latin typeface="Arial"/>
                <a:cs typeface="Arial"/>
              </a:endParaRPr>
            </a:p>
          </p:txBody>
        </p:sp>
      </p:grpSp>
      <p:grpSp>
        <p:nvGrpSpPr>
          <p:cNvPr id="44" name="Group 43">
            <a:extLst>
              <a:ext uri="{FF2B5EF4-FFF2-40B4-BE49-F238E27FC236}">
                <a16:creationId xmlns:a16="http://schemas.microsoft.com/office/drawing/2014/main" id="{6FAE912A-8211-F8F8-DF1E-49ACBEFF75A0}"/>
              </a:ext>
            </a:extLst>
          </p:cNvPr>
          <p:cNvGrpSpPr/>
          <p:nvPr/>
        </p:nvGrpSpPr>
        <p:grpSpPr>
          <a:xfrm>
            <a:off x="6735911" y="2125059"/>
            <a:ext cx="4749012" cy="2974837"/>
            <a:chOff x="16073" y="-46400"/>
            <a:chExt cx="4749012" cy="2974837"/>
          </a:xfrm>
        </p:grpSpPr>
        <p:sp>
          <p:nvSpPr>
            <p:cNvPr id="45" name="object 2">
              <a:extLst>
                <a:ext uri="{FF2B5EF4-FFF2-40B4-BE49-F238E27FC236}">
                  <a16:creationId xmlns:a16="http://schemas.microsoft.com/office/drawing/2014/main" id="{206A8DE1-E045-D075-27B7-4324BCE3C6C6}"/>
                </a:ext>
              </a:extLst>
            </p:cNvPr>
            <p:cNvSpPr txBox="1"/>
            <p:nvPr/>
          </p:nvSpPr>
          <p:spPr>
            <a:xfrm>
              <a:off x="16073" y="236075"/>
              <a:ext cx="192360" cy="2059939"/>
            </a:xfrm>
            <a:prstGeom prst="rect">
              <a:avLst/>
            </a:prstGeom>
          </p:spPr>
          <p:txBody>
            <a:bodyPr vert="vert270" wrap="square" lIns="0" tIns="0" rIns="0" bIns="0" rtlCol="0">
              <a:spAutoFit/>
            </a:bodyPr>
            <a:lstStyle/>
            <a:p>
              <a:pPr marL="12700">
                <a:lnSpc>
                  <a:spcPts val="1535"/>
                </a:lnSpc>
              </a:pPr>
              <a:r>
                <a:rPr sz="1300">
                  <a:solidFill>
                    <a:srgbClr val="414141"/>
                  </a:solidFill>
                  <a:latin typeface="Arial"/>
                  <a:cs typeface="Arial"/>
                </a:rPr>
                <a:t>Overall</a:t>
              </a:r>
              <a:r>
                <a:rPr sz="1300" spc="-60">
                  <a:solidFill>
                    <a:srgbClr val="414141"/>
                  </a:solidFill>
                  <a:latin typeface="Arial"/>
                  <a:cs typeface="Arial"/>
                </a:rPr>
                <a:t> </a:t>
              </a:r>
              <a:r>
                <a:rPr sz="1300">
                  <a:solidFill>
                    <a:srgbClr val="414141"/>
                  </a:solidFill>
                  <a:latin typeface="Arial"/>
                  <a:cs typeface="Arial"/>
                </a:rPr>
                <a:t>survival</a:t>
              </a:r>
              <a:r>
                <a:rPr sz="1300" spc="-55">
                  <a:solidFill>
                    <a:srgbClr val="414141"/>
                  </a:solidFill>
                  <a:latin typeface="Arial"/>
                  <a:cs typeface="Arial"/>
                </a:rPr>
                <a:t> </a:t>
              </a:r>
              <a:r>
                <a:rPr sz="1300" spc="-10">
                  <a:solidFill>
                    <a:srgbClr val="414141"/>
                  </a:solidFill>
                  <a:latin typeface="Arial"/>
                  <a:cs typeface="Arial"/>
                </a:rPr>
                <a:t>(proportion)</a:t>
              </a:r>
              <a:endParaRPr sz="1300">
                <a:latin typeface="Arial"/>
                <a:cs typeface="Arial"/>
              </a:endParaRPr>
            </a:p>
          </p:txBody>
        </p:sp>
        <p:sp>
          <p:nvSpPr>
            <p:cNvPr id="46" name="object 4">
              <a:extLst>
                <a:ext uri="{FF2B5EF4-FFF2-40B4-BE49-F238E27FC236}">
                  <a16:creationId xmlns:a16="http://schemas.microsoft.com/office/drawing/2014/main" id="{09181BE5-C2C4-7806-501F-747392EC3F08}"/>
                </a:ext>
              </a:extLst>
            </p:cNvPr>
            <p:cNvSpPr/>
            <p:nvPr/>
          </p:nvSpPr>
          <p:spPr>
            <a:xfrm>
              <a:off x="591479" y="122382"/>
              <a:ext cx="3708400" cy="1310640"/>
            </a:xfrm>
            <a:custGeom>
              <a:avLst/>
              <a:gdLst/>
              <a:ahLst/>
              <a:cxnLst/>
              <a:rect l="l" t="t" r="r" b="b"/>
              <a:pathLst>
                <a:path w="3708400" h="1310640">
                  <a:moveTo>
                    <a:pt x="0" y="0"/>
                  </a:moveTo>
                  <a:lnTo>
                    <a:pt x="55372" y="0"/>
                  </a:lnTo>
                  <a:lnTo>
                    <a:pt x="55372" y="49568"/>
                  </a:lnTo>
                  <a:lnTo>
                    <a:pt x="85471" y="49568"/>
                  </a:lnTo>
                  <a:lnTo>
                    <a:pt x="85471" y="79667"/>
                  </a:lnTo>
                  <a:lnTo>
                    <a:pt x="120738" y="79667"/>
                  </a:lnTo>
                  <a:lnTo>
                    <a:pt x="120738" y="100317"/>
                  </a:lnTo>
                  <a:lnTo>
                    <a:pt x="211048" y="100317"/>
                  </a:lnTo>
                  <a:lnTo>
                    <a:pt x="211048" y="127025"/>
                  </a:lnTo>
                  <a:lnTo>
                    <a:pt x="242011" y="127025"/>
                  </a:lnTo>
                  <a:lnTo>
                    <a:pt x="242011" y="157073"/>
                  </a:lnTo>
                  <a:lnTo>
                    <a:pt x="280708" y="157073"/>
                  </a:lnTo>
                  <a:lnTo>
                    <a:pt x="280708" y="181165"/>
                  </a:lnTo>
                  <a:lnTo>
                    <a:pt x="310807" y="181165"/>
                  </a:lnTo>
                  <a:lnTo>
                    <a:pt x="310807" y="193205"/>
                  </a:lnTo>
                  <a:lnTo>
                    <a:pt x="338328" y="193205"/>
                  </a:lnTo>
                  <a:lnTo>
                    <a:pt x="338328" y="212979"/>
                  </a:lnTo>
                  <a:lnTo>
                    <a:pt x="396417" y="212979"/>
                  </a:lnTo>
                  <a:lnTo>
                    <a:pt x="396417" y="236207"/>
                  </a:lnTo>
                  <a:lnTo>
                    <a:pt x="431215" y="236207"/>
                  </a:lnTo>
                  <a:lnTo>
                    <a:pt x="431215" y="248246"/>
                  </a:lnTo>
                  <a:lnTo>
                    <a:pt x="491426" y="248246"/>
                  </a:lnTo>
                  <a:lnTo>
                    <a:pt x="491426" y="261150"/>
                  </a:lnTo>
                  <a:lnTo>
                    <a:pt x="524103" y="261150"/>
                  </a:lnTo>
                  <a:lnTo>
                    <a:pt x="524103" y="271462"/>
                  </a:lnTo>
                  <a:lnTo>
                    <a:pt x="555066" y="271462"/>
                  </a:lnTo>
                  <a:lnTo>
                    <a:pt x="555066" y="279209"/>
                  </a:lnTo>
                  <a:lnTo>
                    <a:pt x="586892" y="279209"/>
                  </a:lnTo>
                  <a:lnTo>
                    <a:pt x="586892" y="290385"/>
                  </a:lnTo>
                  <a:lnTo>
                    <a:pt x="613549" y="290385"/>
                  </a:lnTo>
                  <a:lnTo>
                    <a:pt x="613549" y="310172"/>
                  </a:lnTo>
                  <a:lnTo>
                    <a:pt x="650532" y="310172"/>
                  </a:lnTo>
                  <a:lnTo>
                    <a:pt x="650532" y="333387"/>
                  </a:lnTo>
                  <a:lnTo>
                    <a:pt x="713320" y="333387"/>
                  </a:lnTo>
                  <a:lnTo>
                    <a:pt x="713320" y="365213"/>
                  </a:lnTo>
                  <a:lnTo>
                    <a:pt x="742569" y="365213"/>
                  </a:lnTo>
                  <a:lnTo>
                    <a:pt x="742569" y="411657"/>
                  </a:lnTo>
                  <a:lnTo>
                    <a:pt x="807935" y="411657"/>
                  </a:lnTo>
                  <a:lnTo>
                    <a:pt x="807935" y="424294"/>
                  </a:lnTo>
                  <a:lnTo>
                    <a:pt x="835456" y="424294"/>
                  </a:lnTo>
                  <a:lnTo>
                    <a:pt x="835456" y="445198"/>
                  </a:lnTo>
                  <a:lnTo>
                    <a:pt x="867270" y="445198"/>
                  </a:lnTo>
                  <a:lnTo>
                    <a:pt x="867270" y="495084"/>
                  </a:lnTo>
                  <a:lnTo>
                    <a:pt x="896518" y="495084"/>
                  </a:lnTo>
                  <a:lnTo>
                    <a:pt x="896518" y="532066"/>
                  </a:lnTo>
                  <a:lnTo>
                    <a:pt x="929195" y="532066"/>
                  </a:lnTo>
                  <a:lnTo>
                    <a:pt x="929195" y="552831"/>
                  </a:lnTo>
                  <a:lnTo>
                    <a:pt x="961885" y="552831"/>
                  </a:lnTo>
                  <a:lnTo>
                    <a:pt x="961885" y="581088"/>
                  </a:lnTo>
                  <a:lnTo>
                    <a:pt x="1090028" y="581088"/>
                  </a:lnTo>
                  <a:lnTo>
                    <a:pt x="1090028" y="622376"/>
                  </a:lnTo>
                  <a:lnTo>
                    <a:pt x="1182916" y="622376"/>
                  </a:lnTo>
                  <a:lnTo>
                    <a:pt x="1182916" y="663321"/>
                  </a:lnTo>
                  <a:lnTo>
                    <a:pt x="1214742" y="663321"/>
                  </a:lnTo>
                  <a:lnTo>
                    <a:pt x="1214742" y="690537"/>
                  </a:lnTo>
                  <a:lnTo>
                    <a:pt x="1275803" y="690537"/>
                  </a:lnTo>
                  <a:lnTo>
                    <a:pt x="1275803" y="702360"/>
                  </a:lnTo>
                  <a:lnTo>
                    <a:pt x="1337729" y="702360"/>
                  </a:lnTo>
                  <a:lnTo>
                    <a:pt x="1337729" y="759980"/>
                  </a:lnTo>
                  <a:lnTo>
                    <a:pt x="1371269" y="759980"/>
                  </a:lnTo>
                  <a:lnTo>
                    <a:pt x="1371269" y="777189"/>
                  </a:lnTo>
                  <a:lnTo>
                    <a:pt x="1399654" y="777189"/>
                  </a:lnTo>
                  <a:lnTo>
                    <a:pt x="1399654" y="831367"/>
                  </a:lnTo>
                  <a:lnTo>
                    <a:pt x="1588871" y="831367"/>
                  </a:lnTo>
                  <a:lnTo>
                    <a:pt x="1588871" y="874369"/>
                  </a:lnTo>
                  <a:lnTo>
                    <a:pt x="1712722" y="874369"/>
                  </a:lnTo>
                  <a:lnTo>
                    <a:pt x="1712722" y="924255"/>
                  </a:lnTo>
                  <a:lnTo>
                    <a:pt x="1740242" y="924255"/>
                  </a:lnTo>
                  <a:lnTo>
                    <a:pt x="1740242" y="944905"/>
                  </a:lnTo>
                  <a:lnTo>
                    <a:pt x="1839150" y="944905"/>
                  </a:lnTo>
                  <a:lnTo>
                    <a:pt x="1839150" y="959523"/>
                  </a:lnTo>
                  <a:lnTo>
                    <a:pt x="1868385" y="959523"/>
                  </a:lnTo>
                  <a:lnTo>
                    <a:pt x="1868385" y="1018870"/>
                  </a:lnTo>
                  <a:lnTo>
                    <a:pt x="1900212" y="1018870"/>
                  </a:lnTo>
                  <a:lnTo>
                    <a:pt x="1900212" y="1037780"/>
                  </a:lnTo>
                  <a:lnTo>
                    <a:pt x="1994827" y="1037780"/>
                  </a:lnTo>
                  <a:lnTo>
                    <a:pt x="1994827" y="1081646"/>
                  </a:lnTo>
                  <a:lnTo>
                    <a:pt x="2055888" y="1081646"/>
                  </a:lnTo>
                  <a:lnTo>
                    <a:pt x="2055888" y="1104874"/>
                  </a:lnTo>
                  <a:lnTo>
                    <a:pt x="2180590" y="1104874"/>
                  </a:lnTo>
                  <a:lnTo>
                    <a:pt x="2180590" y="1134973"/>
                  </a:lnTo>
                  <a:lnTo>
                    <a:pt x="2210701" y="1134973"/>
                  </a:lnTo>
                  <a:lnTo>
                    <a:pt x="2210701" y="1162469"/>
                  </a:lnTo>
                  <a:lnTo>
                    <a:pt x="2336266" y="1162469"/>
                  </a:lnTo>
                  <a:lnTo>
                    <a:pt x="2336266" y="1198613"/>
                  </a:lnTo>
                  <a:lnTo>
                    <a:pt x="2399055" y="1198613"/>
                  </a:lnTo>
                  <a:lnTo>
                    <a:pt x="2399055" y="1233017"/>
                  </a:lnTo>
                  <a:lnTo>
                    <a:pt x="2461831" y="1233017"/>
                  </a:lnTo>
                  <a:lnTo>
                    <a:pt x="2461831" y="1266507"/>
                  </a:lnTo>
                  <a:lnTo>
                    <a:pt x="2835960" y="1266507"/>
                  </a:lnTo>
                  <a:lnTo>
                    <a:pt x="2835960" y="1310424"/>
                  </a:lnTo>
                  <a:lnTo>
                    <a:pt x="3708069" y="1310424"/>
                  </a:lnTo>
                </a:path>
              </a:pathLst>
            </a:custGeom>
            <a:ln w="25400">
              <a:solidFill>
                <a:srgbClr val="0062A2"/>
              </a:solidFill>
            </a:ln>
          </p:spPr>
          <p:txBody>
            <a:bodyPr wrap="square" lIns="0" tIns="0" rIns="0" bIns="0" rtlCol="0"/>
            <a:lstStyle/>
            <a:p>
              <a:endParaRPr/>
            </a:p>
          </p:txBody>
        </p:sp>
        <p:sp>
          <p:nvSpPr>
            <p:cNvPr id="47" name="object 5">
              <a:extLst>
                <a:ext uri="{FF2B5EF4-FFF2-40B4-BE49-F238E27FC236}">
                  <a16:creationId xmlns:a16="http://schemas.microsoft.com/office/drawing/2014/main" id="{F885E8A5-B85F-6AD3-581D-FA85A2F734FF}"/>
                </a:ext>
              </a:extLst>
            </p:cNvPr>
            <p:cNvSpPr/>
            <p:nvPr/>
          </p:nvSpPr>
          <p:spPr>
            <a:xfrm>
              <a:off x="590182" y="87891"/>
              <a:ext cx="1962785" cy="2389505"/>
            </a:xfrm>
            <a:custGeom>
              <a:avLst/>
              <a:gdLst/>
              <a:ahLst/>
              <a:cxnLst/>
              <a:rect l="l" t="t" r="r" b="b"/>
              <a:pathLst>
                <a:path w="1962785" h="2389505">
                  <a:moveTo>
                    <a:pt x="0" y="0"/>
                  </a:moveTo>
                  <a:lnTo>
                    <a:pt x="118592" y="0"/>
                  </a:lnTo>
                  <a:lnTo>
                    <a:pt x="118592" y="114160"/>
                  </a:lnTo>
                  <a:lnTo>
                    <a:pt x="275983" y="114160"/>
                  </a:lnTo>
                  <a:lnTo>
                    <a:pt x="275983" y="224256"/>
                  </a:lnTo>
                  <a:lnTo>
                    <a:pt x="339636" y="224256"/>
                  </a:lnTo>
                  <a:lnTo>
                    <a:pt x="339636" y="333476"/>
                  </a:lnTo>
                  <a:lnTo>
                    <a:pt x="401561" y="333476"/>
                  </a:lnTo>
                  <a:lnTo>
                    <a:pt x="401561" y="674928"/>
                  </a:lnTo>
                  <a:lnTo>
                    <a:pt x="431660" y="674928"/>
                  </a:lnTo>
                  <a:lnTo>
                    <a:pt x="431660" y="901128"/>
                  </a:lnTo>
                  <a:lnTo>
                    <a:pt x="527126" y="901128"/>
                  </a:lnTo>
                  <a:lnTo>
                    <a:pt x="527126" y="1032649"/>
                  </a:lnTo>
                  <a:lnTo>
                    <a:pt x="803757" y="1032649"/>
                  </a:lnTo>
                  <a:lnTo>
                    <a:pt x="803757" y="1169073"/>
                  </a:lnTo>
                  <a:lnTo>
                    <a:pt x="867663" y="1169073"/>
                  </a:lnTo>
                  <a:lnTo>
                    <a:pt x="867663" y="1301000"/>
                  </a:lnTo>
                  <a:lnTo>
                    <a:pt x="1026210" y="1301000"/>
                  </a:lnTo>
                  <a:lnTo>
                    <a:pt x="1026210" y="1439100"/>
                  </a:lnTo>
                  <a:lnTo>
                    <a:pt x="1056932" y="1439100"/>
                  </a:lnTo>
                  <a:lnTo>
                    <a:pt x="1056932" y="1701241"/>
                  </a:lnTo>
                  <a:lnTo>
                    <a:pt x="1367878" y="1701241"/>
                  </a:lnTo>
                  <a:lnTo>
                    <a:pt x="1367878" y="1924926"/>
                  </a:lnTo>
                  <a:lnTo>
                    <a:pt x="1962734" y="1924926"/>
                  </a:lnTo>
                  <a:lnTo>
                    <a:pt x="1962734" y="2389149"/>
                  </a:lnTo>
                </a:path>
              </a:pathLst>
            </a:custGeom>
            <a:ln w="25400">
              <a:solidFill>
                <a:srgbClr val="77BC43"/>
              </a:solidFill>
            </a:ln>
          </p:spPr>
          <p:txBody>
            <a:bodyPr wrap="square" lIns="0" tIns="0" rIns="0" bIns="0" rtlCol="0"/>
            <a:lstStyle/>
            <a:p>
              <a:endParaRPr/>
            </a:p>
          </p:txBody>
        </p:sp>
        <p:sp>
          <p:nvSpPr>
            <p:cNvPr id="48" name="object 6">
              <a:extLst>
                <a:ext uri="{FF2B5EF4-FFF2-40B4-BE49-F238E27FC236}">
                  <a16:creationId xmlns:a16="http://schemas.microsoft.com/office/drawing/2014/main" id="{053001F4-15CB-55C5-BB27-A5FA1D97DFBC}"/>
                </a:ext>
              </a:extLst>
            </p:cNvPr>
            <p:cNvSpPr/>
            <p:nvPr/>
          </p:nvSpPr>
          <p:spPr>
            <a:xfrm>
              <a:off x="591480"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49" name="object 7">
              <a:extLst>
                <a:ext uri="{FF2B5EF4-FFF2-40B4-BE49-F238E27FC236}">
                  <a16:creationId xmlns:a16="http://schemas.microsoft.com/office/drawing/2014/main" id="{5DEBC118-5E16-BF45-60AC-6C782F9C9DC5}"/>
                </a:ext>
              </a:extLst>
            </p:cNvPr>
            <p:cNvSpPr/>
            <p:nvPr/>
          </p:nvSpPr>
          <p:spPr>
            <a:xfrm>
              <a:off x="1203445"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50" name="object 8">
              <a:extLst>
                <a:ext uri="{FF2B5EF4-FFF2-40B4-BE49-F238E27FC236}">
                  <a16:creationId xmlns:a16="http://schemas.microsoft.com/office/drawing/2014/main" id="{FD7E5854-C76A-6E35-0641-2E6CC43284D8}"/>
                </a:ext>
              </a:extLst>
            </p:cNvPr>
            <p:cNvSpPr/>
            <p:nvPr/>
          </p:nvSpPr>
          <p:spPr>
            <a:xfrm>
              <a:off x="1815411"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51" name="object 9">
              <a:extLst>
                <a:ext uri="{FF2B5EF4-FFF2-40B4-BE49-F238E27FC236}">
                  <a16:creationId xmlns:a16="http://schemas.microsoft.com/office/drawing/2014/main" id="{96740543-9268-C8B7-9118-04DC63395023}"/>
                </a:ext>
              </a:extLst>
            </p:cNvPr>
            <p:cNvSpPr/>
            <p:nvPr/>
          </p:nvSpPr>
          <p:spPr>
            <a:xfrm>
              <a:off x="2427376"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52" name="object 10">
              <a:extLst>
                <a:ext uri="{FF2B5EF4-FFF2-40B4-BE49-F238E27FC236}">
                  <a16:creationId xmlns:a16="http://schemas.microsoft.com/office/drawing/2014/main" id="{5BBCD6DD-76D9-D3E6-5B9C-63BE2115BE68}"/>
                </a:ext>
              </a:extLst>
            </p:cNvPr>
            <p:cNvSpPr/>
            <p:nvPr/>
          </p:nvSpPr>
          <p:spPr>
            <a:xfrm>
              <a:off x="3039341"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53" name="object 11">
              <a:extLst>
                <a:ext uri="{FF2B5EF4-FFF2-40B4-BE49-F238E27FC236}">
                  <a16:creationId xmlns:a16="http://schemas.microsoft.com/office/drawing/2014/main" id="{DFB0A4DF-C3A3-43D9-F1FC-A0EE76C27CB8}"/>
                </a:ext>
              </a:extLst>
            </p:cNvPr>
            <p:cNvSpPr/>
            <p:nvPr/>
          </p:nvSpPr>
          <p:spPr>
            <a:xfrm>
              <a:off x="3651307" y="2477037"/>
              <a:ext cx="0" cy="45085"/>
            </a:xfrm>
            <a:custGeom>
              <a:avLst/>
              <a:gdLst/>
              <a:ahLst/>
              <a:cxnLst/>
              <a:rect l="l" t="t" r="r" b="b"/>
              <a:pathLst>
                <a:path h="45085">
                  <a:moveTo>
                    <a:pt x="0" y="0"/>
                  </a:moveTo>
                  <a:lnTo>
                    <a:pt x="0" y="44996"/>
                  </a:lnTo>
                </a:path>
              </a:pathLst>
            </a:custGeom>
            <a:ln w="9525">
              <a:solidFill>
                <a:srgbClr val="221E1F"/>
              </a:solidFill>
            </a:ln>
          </p:spPr>
          <p:txBody>
            <a:bodyPr wrap="square" lIns="0" tIns="0" rIns="0" bIns="0" rtlCol="0"/>
            <a:lstStyle/>
            <a:p>
              <a:endParaRPr/>
            </a:p>
          </p:txBody>
        </p:sp>
        <p:sp>
          <p:nvSpPr>
            <p:cNvPr id="54" name="object 12">
              <a:extLst>
                <a:ext uri="{FF2B5EF4-FFF2-40B4-BE49-F238E27FC236}">
                  <a16:creationId xmlns:a16="http://schemas.microsoft.com/office/drawing/2014/main" id="{406D2D14-BA9D-70C7-0712-33F8BFA22430}"/>
                </a:ext>
              </a:extLst>
            </p:cNvPr>
            <p:cNvSpPr/>
            <p:nvPr/>
          </p:nvSpPr>
          <p:spPr>
            <a:xfrm>
              <a:off x="546484" y="2477037"/>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55" name="object 13">
              <a:extLst>
                <a:ext uri="{FF2B5EF4-FFF2-40B4-BE49-F238E27FC236}">
                  <a16:creationId xmlns:a16="http://schemas.microsoft.com/office/drawing/2014/main" id="{CF79970C-CDA8-D40A-D26C-9730DECACB78}"/>
                </a:ext>
              </a:extLst>
            </p:cNvPr>
            <p:cNvSpPr/>
            <p:nvPr/>
          </p:nvSpPr>
          <p:spPr>
            <a:xfrm>
              <a:off x="546484" y="1997622"/>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56" name="object 14">
              <a:extLst>
                <a:ext uri="{FF2B5EF4-FFF2-40B4-BE49-F238E27FC236}">
                  <a16:creationId xmlns:a16="http://schemas.microsoft.com/office/drawing/2014/main" id="{73EB5DDC-5250-9EC7-26D4-9B3B8BE570B6}"/>
                </a:ext>
              </a:extLst>
            </p:cNvPr>
            <p:cNvSpPr/>
            <p:nvPr/>
          </p:nvSpPr>
          <p:spPr>
            <a:xfrm>
              <a:off x="546484" y="1518206"/>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57" name="object 15">
              <a:extLst>
                <a:ext uri="{FF2B5EF4-FFF2-40B4-BE49-F238E27FC236}">
                  <a16:creationId xmlns:a16="http://schemas.microsoft.com/office/drawing/2014/main" id="{567B5260-E476-BA55-133E-04FB06336C5D}"/>
                </a:ext>
              </a:extLst>
            </p:cNvPr>
            <p:cNvSpPr/>
            <p:nvPr/>
          </p:nvSpPr>
          <p:spPr>
            <a:xfrm>
              <a:off x="546484" y="1038790"/>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58" name="object 16">
              <a:extLst>
                <a:ext uri="{FF2B5EF4-FFF2-40B4-BE49-F238E27FC236}">
                  <a16:creationId xmlns:a16="http://schemas.microsoft.com/office/drawing/2014/main" id="{07327064-CCF1-6C94-4F3F-2A6906AAF0A5}"/>
                </a:ext>
              </a:extLst>
            </p:cNvPr>
            <p:cNvSpPr/>
            <p:nvPr/>
          </p:nvSpPr>
          <p:spPr>
            <a:xfrm>
              <a:off x="546484" y="559374"/>
              <a:ext cx="45085" cy="0"/>
            </a:xfrm>
            <a:custGeom>
              <a:avLst/>
              <a:gdLst/>
              <a:ahLst/>
              <a:cxnLst/>
              <a:rect l="l" t="t" r="r" b="b"/>
              <a:pathLst>
                <a:path w="45084">
                  <a:moveTo>
                    <a:pt x="44996" y="0"/>
                  </a:moveTo>
                  <a:lnTo>
                    <a:pt x="0" y="0"/>
                  </a:lnTo>
                </a:path>
              </a:pathLst>
            </a:custGeom>
            <a:ln w="9525">
              <a:solidFill>
                <a:srgbClr val="221E1F"/>
              </a:solidFill>
            </a:ln>
          </p:spPr>
          <p:txBody>
            <a:bodyPr wrap="square" lIns="0" tIns="0" rIns="0" bIns="0" rtlCol="0"/>
            <a:lstStyle/>
            <a:p>
              <a:endParaRPr/>
            </a:p>
          </p:txBody>
        </p:sp>
        <p:sp>
          <p:nvSpPr>
            <p:cNvPr id="59" name="object 17">
              <a:extLst>
                <a:ext uri="{FF2B5EF4-FFF2-40B4-BE49-F238E27FC236}">
                  <a16:creationId xmlns:a16="http://schemas.microsoft.com/office/drawing/2014/main" id="{827DEEB3-72CD-B03E-B991-471B9D25D9E2}"/>
                </a:ext>
              </a:extLst>
            </p:cNvPr>
            <p:cNvSpPr/>
            <p:nvPr/>
          </p:nvSpPr>
          <p:spPr>
            <a:xfrm>
              <a:off x="546494" y="79957"/>
              <a:ext cx="3717290" cy="2442210"/>
            </a:xfrm>
            <a:custGeom>
              <a:avLst/>
              <a:gdLst/>
              <a:ahLst/>
              <a:cxnLst/>
              <a:rect l="l" t="t" r="r" b="b"/>
              <a:pathLst>
                <a:path w="3717290" h="2442210">
                  <a:moveTo>
                    <a:pt x="0" y="0"/>
                  </a:moveTo>
                  <a:lnTo>
                    <a:pt x="44983" y="0"/>
                  </a:lnTo>
                  <a:lnTo>
                    <a:pt x="44983" y="2397074"/>
                  </a:lnTo>
                  <a:lnTo>
                    <a:pt x="3716782" y="2397074"/>
                  </a:lnTo>
                  <a:lnTo>
                    <a:pt x="3716782" y="2442070"/>
                  </a:lnTo>
                </a:path>
              </a:pathLst>
            </a:custGeom>
            <a:ln w="9525">
              <a:solidFill>
                <a:srgbClr val="221E1F"/>
              </a:solidFill>
            </a:ln>
          </p:spPr>
          <p:txBody>
            <a:bodyPr wrap="square" lIns="0" tIns="0" rIns="0" bIns="0" rtlCol="0"/>
            <a:lstStyle/>
            <a:p>
              <a:endParaRPr/>
            </a:p>
          </p:txBody>
        </p:sp>
        <p:sp>
          <p:nvSpPr>
            <p:cNvPr id="60" name="object 18">
              <a:extLst>
                <a:ext uri="{FF2B5EF4-FFF2-40B4-BE49-F238E27FC236}">
                  <a16:creationId xmlns:a16="http://schemas.microsoft.com/office/drawing/2014/main" id="{6F9170FF-8B5F-EC9A-53DC-6E983B9AD87B}"/>
                </a:ext>
              </a:extLst>
            </p:cNvPr>
            <p:cNvSpPr txBox="1"/>
            <p:nvPr/>
          </p:nvSpPr>
          <p:spPr>
            <a:xfrm>
              <a:off x="417896" y="2342875"/>
              <a:ext cx="117475" cy="223520"/>
            </a:xfrm>
            <a:prstGeom prst="rect">
              <a:avLst/>
            </a:prstGeom>
          </p:spPr>
          <p:txBody>
            <a:bodyPr vert="horz" wrap="square" lIns="0" tIns="12700" rIns="0" bIns="0" rtlCol="0">
              <a:spAutoFit/>
            </a:bodyPr>
            <a:lstStyle/>
            <a:p>
              <a:pPr marL="12700">
                <a:lnSpc>
                  <a:spcPct val="100000"/>
                </a:lnSpc>
                <a:spcBef>
                  <a:spcPts val="100"/>
                </a:spcBef>
              </a:pPr>
              <a:r>
                <a:rPr sz="1300">
                  <a:solidFill>
                    <a:srgbClr val="414141"/>
                  </a:solidFill>
                  <a:latin typeface="Arial"/>
                  <a:cs typeface="Arial"/>
                </a:rPr>
                <a:t>0</a:t>
              </a:r>
              <a:endParaRPr sz="1300">
                <a:latin typeface="Arial"/>
                <a:cs typeface="Arial"/>
              </a:endParaRPr>
            </a:p>
          </p:txBody>
        </p:sp>
        <p:sp>
          <p:nvSpPr>
            <p:cNvPr id="61" name="object 25">
              <a:extLst>
                <a:ext uri="{FF2B5EF4-FFF2-40B4-BE49-F238E27FC236}">
                  <a16:creationId xmlns:a16="http://schemas.microsoft.com/office/drawing/2014/main" id="{874ED1B8-BD9B-B6DB-AE8B-BC6B70FCB5B7}"/>
                </a:ext>
              </a:extLst>
            </p:cNvPr>
            <p:cNvSpPr txBox="1"/>
            <p:nvPr/>
          </p:nvSpPr>
          <p:spPr>
            <a:xfrm>
              <a:off x="532869" y="2518970"/>
              <a:ext cx="117475" cy="210185"/>
            </a:xfrm>
            <a:prstGeom prst="rect">
              <a:avLst/>
            </a:prstGeom>
          </p:spPr>
          <p:txBody>
            <a:bodyPr vert="horz" wrap="square" lIns="0" tIns="0" rIns="0" bIns="0" rtlCol="0">
              <a:spAutoFit/>
            </a:bodyPr>
            <a:lstStyle/>
            <a:p>
              <a:pPr marL="12700">
                <a:lnSpc>
                  <a:spcPts val="1535"/>
                </a:lnSpc>
              </a:pPr>
              <a:r>
                <a:rPr sz="1300">
                  <a:solidFill>
                    <a:srgbClr val="414141"/>
                  </a:solidFill>
                  <a:latin typeface="Arial"/>
                  <a:cs typeface="Arial"/>
                </a:rPr>
                <a:t>0</a:t>
              </a:r>
              <a:endParaRPr sz="1300">
                <a:latin typeface="Arial"/>
                <a:cs typeface="Arial"/>
              </a:endParaRPr>
            </a:p>
          </p:txBody>
        </p:sp>
        <p:sp>
          <p:nvSpPr>
            <p:cNvPr id="62" name="object 26">
              <a:extLst>
                <a:ext uri="{FF2B5EF4-FFF2-40B4-BE49-F238E27FC236}">
                  <a16:creationId xmlns:a16="http://schemas.microsoft.com/office/drawing/2014/main" id="{FD753500-29E6-82D8-7380-01624DDEC88C}"/>
                </a:ext>
              </a:extLst>
            </p:cNvPr>
            <p:cNvSpPr txBox="1"/>
            <p:nvPr/>
          </p:nvSpPr>
          <p:spPr>
            <a:xfrm>
              <a:off x="1099492" y="2518970"/>
              <a:ext cx="207645"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20</a:t>
              </a:r>
              <a:endParaRPr sz="1300">
                <a:latin typeface="Arial"/>
                <a:cs typeface="Arial"/>
              </a:endParaRPr>
            </a:p>
          </p:txBody>
        </p:sp>
        <p:sp>
          <p:nvSpPr>
            <p:cNvPr id="63" name="object 27">
              <a:extLst>
                <a:ext uri="{FF2B5EF4-FFF2-40B4-BE49-F238E27FC236}">
                  <a16:creationId xmlns:a16="http://schemas.microsoft.com/office/drawing/2014/main" id="{57624029-E376-2BBA-770F-2C9C9C35C4AE}"/>
                </a:ext>
              </a:extLst>
            </p:cNvPr>
            <p:cNvSpPr txBox="1"/>
            <p:nvPr/>
          </p:nvSpPr>
          <p:spPr>
            <a:xfrm>
              <a:off x="1711187" y="2518970"/>
              <a:ext cx="209550"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40</a:t>
              </a:r>
              <a:endParaRPr sz="1300">
                <a:latin typeface="Arial"/>
                <a:cs typeface="Arial"/>
              </a:endParaRPr>
            </a:p>
          </p:txBody>
        </p:sp>
        <p:sp>
          <p:nvSpPr>
            <p:cNvPr id="64" name="object 28">
              <a:extLst>
                <a:ext uri="{FF2B5EF4-FFF2-40B4-BE49-F238E27FC236}">
                  <a16:creationId xmlns:a16="http://schemas.microsoft.com/office/drawing/2014/main" id="{D5249424-919F-0D62-501F-C6F5F9FB4A33}"/>
                </a:ext>
              </a:extLst>
            </p:cNvPr>
            <p:cNvSpPr txBox="1"/>
            <p:nvPr/>
          </p:nvSpPr>
          <p:spPr>
            <a:xfrm>
              <a:off x="2322531" y="2518992"/>
              <a:ext cx="212725"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60</a:t>
              </a:r>
              <a:endParaRPr sz="1300">
                <a:latin typeface="Arial"/>
                <a:cs typeface="Arial"/>
              </a:endParaRPr>
            </a:p>
          </p:txBody>
        </p:sp>
        <p:sp>
          <p:nvSpPr>
            <p:cNvPr id="65" name="object 29">
              <a:extLst>
                <a:ext uri="{FF2B5EF4-FFF2-40B4-BE49-F238E27FC236}">
                  <a16:creationId xmlns:a16="http://schemas.microsoft.com/office/drawing/2014/main" id="{D55F5F9E-11AD-261A-28A7-7ED6F5910505}"/>
                </a:ext>
              </a:extLst>
            </p:cNvPr>
            <p:cNvSpPr txBox="1"/>
            <p:nvPr/>
          </p:nvSpPr>
          <p:spPr>
            <a:xfrm>
              <a:off x="2934810" y="2518992"/>
              <a:ext cx="212090"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80</a:t>
              </a:r>
              <a:endParaRPr sz="1300">
                <a:latin typeface="Arial"/>
                <a:cs typeface="Arial"/>
              </a:endParaRPr>
            </a:p>
          </p:txBody>
        </p:sp>
        <p:sp>
          <p:nvSpPr>
            <p:cNvPr id="66" name="object 30">
              <a:extLst>
                <a:ext uri="{FF2B5EF4-FFF2-40B4-BE49-F238E27FC236}">
                  <a16:creationId xmlns:a16="http://schemas.microsoft.com/office/drawing/2014/main" id="{2220F5D7-E1F7-A02B-D668-BC53FE572B4B}"/>
                </a:ext>
              </a:extLst>
            </p:cNvPr>
            <p:cNvSpPr txBox="1"/>
            <p:nvPr/>
          </p:nvSpPr>
          <p:spPr>
            <a:xfrm>
              <a:off x="3503705" y="2518992"/>
              <a:ext cx="297180"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100</a:t>
              </a:r>
              <a:endParaRPr sz="1300">
                <a:latin typeface="Arial"/>
                <a:cs typeface="Arial"/>
              </a:endParaRPr>
            </a:p>
          </p:txBody>
        </p:sp>
        <p:sp>
          <p:nvSpPr>
            <p:cNvPr id="67" name="object 31">
              <a:extLst>
                <a:ext uri="{FF2B5EF4-FFF2-40B4-BE49-F238E27FC236}">
                  <a16:creationId xmlns:a16="http://schemas.microsoft.com/office/drawing/2014/main" id="{4C4D5918-73A4-97F3-9EE3-AAA16C591487}"/>
                </a:ext>
              </a:extLst>
            </p:cNvPr>
            <p:cNvSpPr txBox="1"/>
            <p:nvPr/>
          </p:nvSpPr>
          <p:spPr>
            <a:xfrm>
              <a:off x="4118942" y="2518992"/>
              <a:ext cx="291465" cy="210185"/>
            </a:xfrm>
            <a:prstGeom prst="rect">
              <a:avLst/>
            </a:prstGeom>
          </p:spPr>
          <p:txBody>
            <a:bodyPr vert="horz" wrap="square" lIns="0" tIns="0" rIns="0" bIns="0" rtlCol="0">
              <a:spAutoFit/>
            </a:bodyPr>
            <a:lstStyle/>
            <a:p>
              <a:pPr marL="12700">
                <a:lnSpc>
                  <a:spcPts val="1535"/>
                </a:lnSpc>
              </a:pPr>
              <a:r>
                <a:rPr sz="1300" spc="-25">
                  <a:solidFill>
                    <a:srgbClr val="414141"/>
                  </a:solidFill>
                  <a:latin typeface="Arial"/>
                  <a:cs typeface="Arial"/>
                </a:rPr>
                <a:t>120</a:t>
              </a:r>
              <a:endParaRPr sz="1300">
                <a:latin typeface="Arial"/>
                <a:cs typeface="Arial"/>
              </a:endParaRPr>
            </a:p>
          </p:txBody>
        </p:sp>
        <p:sp>
          <p:nvSpPr>
            <p:cNvPr id="68" name="object 32">
              <a:extLst>
                <a:ext uri="{FF2B5EF4-FFF2-40B4-BE49-F238E27FC236}">
                  <a16:creationId xmlns:a16="http://schemas.microsoft.com/office/drawing/2014/main" id="{FE175EBC-FDCA-E80F-1A6F-3DB525632D15}"/>
                </a:ext>
              </a:extLst>
            </p:cNvPr>
            <p:cNvSpPr txBox="1"/>
            <p:nvPr/>
          </p:nvSpPr>
          <p:spPr>
            <a:xfrm>
              <a:off x="1347967" y="2736077"/>
              <a:ext cx="2145030" cy="192360"/>
            </a:xfrm>
            <a:prstGeom prst="rect">
              <a:avLst/>
            </a:prstGeom>
          </p:spPr>
          <p:txBody>
            <a:bodyPr vert="horz" wrap="square" lIns="0" tIns="0" rIns="0" bIns="0" rtlCol="0">
              <a:spAutoFit/>
            </a:bodyPr>
            <a:lstStyle/>
            <a:p>
              <a:pPr marL="12700">
                <a:lnSpc>
                  <a:spcPts val="1535"/>
                </a:lnSpc>
              </a:pPr>
              <a:r>
                <a:rPr sz="1300">
                  <a:solidFill>
                    <a:srgbClr val="414141"/>
                  </a:solidFill>
                  <a:latin typeface="Arial"/>
                  <a:cs typeface="Arial"/>
                </a:rPr>
                <a:t>Time</a:t>
              </a:r>
              <a:r>
                <a:rPr sz="1300" spc="-20">
                  <a:solidFill>
                    <a:srgbClr val="414141"/>
                  </a:solidFill>
                  <a:latin typeface="Arial"/>
                  <a:cs typeface="Arial"/>
                </a:rPr>
                <a:t> </a:t>
              </a:r>
              <a:r>
                <a:rPr lang="en-GB" sz="1300" spc="-20">
                  <a:solidFill>
                    <a:srgbClr val="414141"/>
                  </a:solidFill>
                  <a:latin typeface="Arial"/>
                  <a:cs typeface="Arial"/>
                </a:rPr>
                <a:t>since</a:t>
              </a:r>
              <a:r>
                <a:rPr sz="1300" spc="-20">
                  <a:solidFill>
                    <a:srgbClr val="414141"/>
                  </a:solidFill>
                  <a:latin typeface="Arial"/>
                  <a:cs typeface="Arial"/>
                </a:rPr>
                <a:t> </a:t>
              </a:r>
              <a:r>
                <a:rPr lang="en-GB" sz="1300" spc="-20">
                  <a:solidFill>
                    <a:srgbClr val="414141"/>
                  </a:solidFill>
                  <a:latin typeface="Arial"/>
                  <a:cs typeface="Arial"/>
                </a:rPr>
                <a:t>surgery</a:t>
              </a:r>
              <a:r>
                <a:rPr sz="1300" spc="-20">
                  <a:solidFill>
                    <a:srgbClr val="414141"/>
                  </a:solidFill>
                  <a:latin typeface="Arial"/>
                  <a:cs typeface="Arial"/>
                </a:rPr>
                <a:t> (months)</a:t>
              </a:r>
              <a:endParaRPr sz="1300">
                <a:latin typeface="Arial"/>
                <a:cs typeface="Arial"/>
              </a:endParaRPr>
            </a:p>
          </p:txBody>
        </p:sp>
        <p:sp>
          <p:nvSpPr>
            <p:cNvPr id="69" name="object 19">
              <a:extLst>
                <a:ext uri="{FF2B5EF4-FFF2-40B4-BE49-F238E27FC236}">
                  <a16:creationId xmlns:a16="http://schemas.microsoft.com/office/drawing/2014/main" id="{7242843C-1487-66DA-3AA9-E26EF8FDC8F4}"/>
                </a:ext>
              </a:extLst>
            </p:cNvPr>
            <p:cNvSpPr txBox="1"/>
            <p:nvPr/>
          </p:nvSpPr>
          <p:spPr>
            <a:xfrm>
              <a:off x="280367" y="1864746"/>
              <a:ext cx="255270" cy="223520"/>
            </a:xfrm>
            <a:prstGeom prst="rect">
              <a:avLst/>
            </a:prstGeom>
          </p:spPr>
          <p:txBody>
            <a:bodyPr vert="horz" wrap="square" lIns="0" tIns="12700" rIns="0" bIns="0" rtlCol="0">
              <a:spAutoFit/>
            </a:bodyPr>
            <a:lstStyle/>
            <a:p>
              <a:pPr marL="12700">
                <a:lnSpc>
                  <a:spcPct val="100000"/>
                </a:lnSpc>
                <a:spcBef>
                  <a:spcPts val="100"/>
                </a:spcBef>
              </a:pPr>
              <a:r>
                <a:rPr sz="1300" spc="-25">
                  <a:solidFill>
                    <a:srgbClr val="414141"/>
                  </a:solidFill>
                  <a:latin typeface="Arial"/>
                  <a:cs typeface="Arial"/>
                </a:rPr>
                <a:t>0.2</a:t>
              </a:r>
              <a:endParaRPr sz="1300">
                <a:latin typeface="Arial"/>
                <a:cs typeface="Arial"/>
              </a:endParaRPr>
            </a:p>
          </p:txBody>
        </p:sp>
        <p:sp>
          <p:nvSpPr>
            <p:cNvPr id="70" name="object 20">
              <a:extLst>
                <a:ext uri="{FF2B5EF4-FFF2-40B4-BE49-F238E27FC236}">
                  <a16:creationId xmlns:a16="http://schemas.microsoft.com/office/drawing/2014/main" id="{50902298-53EB-C986-5C7C-F7C020FD3D01}"/>
                </a:ext>
              </a:extLst>
            </p:cNvPr>
            <p:cNvSpPr txBox="1"/>
            <p:nvPr/>
          </p:nvSpPr>
          <p:spPr>
            <a:xfrm>
              <a:off x="283339" y="1386616"/>
              <a:ext cx="252095" cy="223520"/>
            </a:xfrm>
            <a:prstGeom prst="rect">
              <a:avLst/>
            </a:prstGeom>
          </p:spPr>
          <p:txBody>
            <a:bodyPr vert="horz" wrap="square" lIns="0" tIns="12700" rIns="0" bIns="0" rtlCol="0">
              <a:spAutoFit/>
            </a:bodyPr>
            <a:lstStyle/>
            <a:p>
              <a:pPr marL="12700">
                <a:lnSpc>
                  <a:spcPct val="100000"/>
                </a:lnSpc>
                <a:spcBef>
                  <a:spcPts val="100"/>
                </a:spcBef>
              </a:pPr>
              <a:r>
                <a:rPr sz="1300" spc="-25">
                  <a:solidFill>
                    <a:srgbClr val="414141"/>
                  </a:solidFill>
                  <a:latin typeface="Arial"/>
                  <a:cs typeface="Arial"/>
                </a:rPr>
                <a:t>0.4</a:t>
              </a:r>
              <a:endParaRPr sz="1300">
                <a:latin typeface="Arial"/>
                <a:cs typeface="Arial"/>
              </a:endParaRPr>
            </a:p>
          </p:txBody>
        </p:sp>
        <p:sp>
          <p:nvSpPr>
            <p:cNvPr id="71" name="object 22">
              <a:extLst>
                <a:ext uri="{FF2B5EF4-FFF2-40B4-BE49-F238E27FC236}">
                  <a16:creationId xmlns:a16="http://schemas.microsoft.com/office/drawing/2014/main" id="{56A18570-7E79-B7B2-2C93-1239BEF799E7}"/>
                </a:ext>
              </a:extLst>
            </p:cNvPr>
            <p:cNvSpPr txBox="1"/>
            <p:nvPr/>
          </p:nvSpPr>
          <p:spPr>
            <a:xfrm>
              <a:off x="3267831" y="1191929"/>
              <a:ext cx="1283335" cy="197490"/>
            </a:xfrm>
            <a:prstGeom prst="rect">
              <a:avLst/>
            </a:prstGeom>
          </p:spPr>
          <p:txBody>
            <a:bodyPr vert="horz" wrap="square" lIns="0" tIns="12700" rIns="0" bIns="0" rtlCol="0">
              <a:spAutoFit/>
            </a:bodyPr>
            <a:lstStyle/>
            <a:p>
              <a:pPr marL="12700">
                <a:lnSpc>
                  <a:spcPct val="100000"/>
                </a:lnSpc>
                <a:spcBef>
                  <a:spcPts val="100"/>
                </a:spcBef>
              </a:pPr>
              <a:r>
                <a:rPr sz="1200">
                  <a:solidFill>
                    <a:srgbClr val="414141"/>
                  </a:solidFill>
                  <a:latin typeface="Arial"/>
                  <a:cs typeface="Arial"/>
                </a:rPr>
                <a:t>Wild</a:t>
              </a:r>
              <a:r>
                <a:rPr sz="1200" spc="-25">
                  <a:solidFill>
                    <a:srgbClr val="414141"/>
                  </a:solidFill>
                  <a:latin typeface="Arial"/>
                  <a:cs typeface="Arial"/>
                </a:rPr>
                <a:t> </a:t>
              </a:r>
              <a:r>
                <a:rPr sz="1200">
                  <a:solidFill>
                    <a:srgbClr val="414141"/>
                  </a:solidFill>
                  <a:latin typeface="Arial"/>
                  <a:cs typeface="Arial"/>
                </a:rPr>
                <a:t>type</a:t>
              </a:r>
              <a:r>
                <a:rPr sz="1200" spc="-20">
                  <a:solidFill>
                    <a:srgbClr val="414141"/>
                  </a:solidFill>
                  <a:latin typeface="Arial"/>
                  <a:cs typeface="Arial"/>
                </a:rPr>
                <a:t> </a:t>
              </a:r>
              <a:r>
                <a:rPr sz="1200">
                  <a:solidFill>
                    <a:srgbClr val="414141"/>
                  </a:solidFill>
                  <a:latin typeface="Arial"/>
                  <a:cs typeface="Arial"/>
                </a:rPr>
                <a:t>(</a:t>
              </a:r>
              <a:r>
                <a:rPr lang="en-GB" sz="1200">
                  <a:solidFill>
                    <a:srgbClr val="414141"/>
                  </a:solidFill>
                  <a:latin typeface="Arial"/>
                  <a:cs typeface="Arial"/>
                </a:rPr>
                <a:t>n=</a:t>
              </a:r>
              <a:r>
                <a:rPr sz="1200" spc="-25">
                  <a:solidFill>
                    <a:srgbClr val="414141"/>
                  </a:solidFill>
                  <a:latin typeface="Arial"/>
                  <a:cs typeface="Arial"/>
                </a:rPr>
                <a:t>310)</a:t>
              </a:r>
              <a:endParaRPr sz="1200">
                <a:latin typeface="Arial"/>
                <a:cs typeface="Arial"/>
              </a:endParaRPr>
            </a:p>
          </p:txBody>
        </p:sp>
        <p:sp>
          <p:nvSpPr>
            <p:cNvPr id="72" name="object 23">
              <a:extLst>
                <a:ext uri="{FF2B5EF4-FFF2-40B4-BE49-F238E27FC236}">
                  <a16:creationId xmlns:a16="http://schemas.microsoft.com/office/drawing/2014/main" id="{4E693700-0E5A-E98A-F2CF-4722C6E31B0E}"/>
                </a:ext>
              </a:extLst>
            </p:cNvPr>
            <p:cNvSpPr txBox="1"/>
            <p:nvPr/>
          </p:nvSpPr>
          <p:spPr>
            <a:xfrm>
              <a:off x="3142559" y="1423882"/>
              <a:ext cx="1533525" cy="208279"/>
            </a:xfrm>
            <a:prstGeom prst="rect">
              <a:avLst/>
            </a:prstGeom>
          </p:spPr>
          <p:txBody>
            <a:bodyPr vert="horz" wrap="square" lIns="0" tIns="12700" rIns="0" bIns="0" rtlCol="0">
              <a:spAutoFit/>
            </a:bodyPr>
            <a:lstStyle/>
            <a:p>
              <a:pPr marL="12700">
                <a:lnSpc>
                  <a:spcPct val="100000"/>
                </a:lnSpc>
                <a:spcBef>
                  <a:spcPts val="100"/>
                </a:spcBef>
              </a:pPr>
              <a:r>
                <a:rPr sz="1200" b="1">
                  <a:solidFill>
                    <a:srgbClr val="414141"/>
                  </a:solidFill>
                  <a:latin typeface="Arial"/>
                  <a:cs typeface="Arial"/>
                </a:rPr>
                <a:t>Median:</a:t>
              </a:r>
              <a:r>
                <a:rPr sz="1200" b="1" spc="-15">
                  <a:solidFill>
                    <a:srgbClr val="414141"/>
                  </a:solidFill>
                  <a:latin typeface="Arial"/>
                  <a:cs typeface="Arial"/>
                </a:rPr>
                <a:t> </a:t>
              </a:r>
              <a:r>
                <a:rPr sz="1200" b="1">
                  <a:solidFill>
                    <a:srgbClr val="414141"/>
                  </a:solidFill>
                  <a:latin typeface="Arial"/>
                  <a:cs typeface="Arial"/>
                </a:rPr>
                <a:t>72.4</a:t>
              </a:r>
              <a:r>
                <a:rPr sz="1200" b="1" spc="-10">
                  <a:solidFill>
                    <a:srgbClr val="414141"/>
                  </a:solidFill>
                  <a:latin typeface="Arial"/>
                  <a:cs typeface="Arial"/>
                </a:rPr>
                <a:t> months</a:t>
              </a:r>
              <a:endParaRPr sz="1200">
                <a:latin typeface="Arial"/>
                <a:cs typeface="Arial"/>
              </a:endParaRPr>
            </a:p>
          </p:txBody>
        </p:sp>
        <p:sp>
          <p:nvSpPr>
            <p:cNvPr id="73" name="object 24">
              <a:extLst>
                <a:ext uri="{FF2B5EF4-FFF2-40B4-BE49-F238E27FC236}">
                  <a16:creationId xmlns:a16="http://schemas.microsoft.com/office/drawing/2014/main" id="{48BD06EB-B49D-63C4-25CA-7C3FAF0BAFB5}"/>
                </a:ext>
              </a:extLst>
            </p:cNvPr>
            <p:cNvSpPr txBox="1"/>
            <p:nvPr/>
          </p:nvSpPr>
          <p:spPr>
            <a:xfrm>
              <a:off x="2621960" y="1970083"/>
              <a:ext cx="2143125" cy="489584"/>
            </a:xfrm>
            <a:prstGeom prst="rect">
              <a:avLst/>
            </a:prstGeom>
          </p:spPr>
          <p:txBody>
            <a:bodyPr vert="horz" wrap="square" lIns="0" tIns="61594" rIns="0" bIns="0" rtlCol="0">
              <a:spAutoFit/>
            </a:bodyPr>
            <a:lstStyle/>
            <a:p>
              <a:pPr algn="ctr">
                <a:lnSpc>
                  <a:spcPct val="100000"/>
                </a:lnSpc>
                <a:spcBef>
                  <a:spcPts val="484"/>
                </a:spcBef>
              </a:pPr>
              <a:r>
                <a:rPr sz="1200">
                  <a:solidFill>
                    <a:srgbClr val="414141"/>
                  </a:solidFill>
                  <a:latin typeface="Arial"/>
                  <a:cs typeface="Arial"/>
                </a:rPr>
                <a:t>V600E</a:t>
              </a:r>
              <a:r>
                <a:rPr sz="1200" spc="-25">
                  <a:solidFill>
                    <a:srgbClr val="414141"/>
                  </a:solidFill>
                  <a:latin typeface="Arial"/>
                  <a:cs typeface="Arial"/>
                </a:rPr>
                <a:t> </a:t>
              </a:r>
              <a:r>
                <a:rPr sz="1200" i="1">
                  <a:solidFill>
                    <a:srgbClr val="414141"/>
                  </a:solidFill>
                  <a:latin typeface="Arial"/>
                  <a:cs typeface="Arial"/>
                </a:rPr>
                <a:t>BRAF</a:t>
              </a:r>
              <a:r>
                <a:rPr sz="1200" i="1" spc="-15">
                  <a:solidFill>
                    <a:srgbClr val="414141"/>
                  </a:solidFill>
                  <a:latin typeface="Arial"/>
                  <a:cs typeface="Arial"/>
                </a:rPr>
                <a:t> </a:t>
              </a:r>
              <a:r>
                <a:rPr sz="1200">
                  <a:solidFill>
                    <a:srgbClr val="414141"/>
                  </a:solidFill>
                  <a:latin typeface="Arial"/>
                  <a:cs typeface="Arial"/>
                </a:rPr>
                <a:t>mutation</a:t>
              </a:r>
              <a:r>
                <a:rPr sz="1200" spc="-20">
                  <a:solidFill>
                    <a:srgbClr val="414141"/>
                  </a:solidFill>
                  <a:latin typeface="Arial"/>
                  <a:cs typeface="Arial"/>
                </a:rPr>
                <a:t> </a:t>
              </a:r>
              <a:r>
                <a:rPr sz="1200">
                  <a:solidFill>
                    <a:srgbClr val="414141"/>
                  </a:solidFill>
                  <a:latin typeface="Arial"/>
                  <a:cs typeface="Arial"/>
                </a:rPr>
                <a:t>(</a:t>
              </a:r>
              <a:r>
                <a:rPr lang="en-GB" sz="1200">
                  <a:solidFill>
                    <a:srgbClr val="414141"/>
                  </a:solidFill>
                  <a:latin typeface="Arial"/>
                  <a:cs typeface="Arial"/>
                </a:rPr>
                <a:t>n=</a:t>
              </a:r>
              <a:r>
                <a:rPr sz="1200" spc="-25">
                  <a:solidFill>
                    <a:srgbClr val="414141"/>
                  </a:solidFill>
                  <a:latin typeface="Arial"/>
                  <a:cs typeface="Arial"/>
                </a:rPr>
                <a:t>21)</a:t>
              </a:r>
              <a:endParaRPr sz="1200">
                <a:latin typeface="Arial"/>
                <a:cs typeface="Arial"/>
              </a:endParaRPr>
            </a:p>
            <a:p>
              <a:pPr algn="ctr">
                <a:lnSpc>
                  <a:spcPct val="100000"/>
                </a:lnSpc>
                <a:spcBef>
                  <a:spcPts val="385"/>
                </a:spcBef>
              </a:pPr>
              <a:r>
                <a:rPr sz="1200" b="1">
                  <a:solidFill>
                    <a:srgbClr val="414141"/>
                  </a:solidFill>
                  <a:latin typeface="Arial"/>
                  <a:cs typeface="Arial"/>
                </a:rPr>
                <a:t>Median:</a:t>
              </a:r>
              <a:r>
                <a:rPr sz="1200" b="1" spc="-25">
                  <a:solidFill>
                    <a:srgbClr val="414141"/>
                  </a:solidFill>
                  <a:latin typeface="Arial"/>
                  <a:cs typeface="Arial"/>
                </a:rPr>
                <a:t> </a:t>
              </a:r>
              <a:r>
                <a:rPr sz="1200" b="1">
                  <a:solidFill>
                    <a:srgbClr val="414141"/>
                  </a:solidFill>
                  <a:latin typeface="Arial"/>
                  <a:cs typeface="Arial"/>
                </a:rPr>
                <a:t>29.3</a:t>
              </a:r>
              <a:r>
                <a:rPr sz="1200" b="1" spc="-25">
                  <a:solidFill>
                    <a:srgbClr val="414141"/>
                  </a:solidFill>
                  <a:latin typeface="Arial"/>
                  <a:cs typeface="Arial"/>
                </a:rPr>
                <a:t> </a:t>
              </a:r>
              <a:r>
                <a:rPr sz="1200" b="1" spc="-10">
                  <a:solidFill>
                    <a:srgbClr val="414141"/>
                  </a:solidFill>
                  <a:latin typeface="Arial"/>
                  <a:cs typeface="Arial"/>
                </a:rPr>
                <a:t>months</a:t>
              </a:r>
              <a:endParaRPr sz="1200">
                <a:latin typeface="Arial"/>
                <a:cs typeface="Arial"/>
              </a:endParaRPr>
            </a:p>
          </p:txBody>
        </p:sp>
        <p:sp>
          <p:nvSpPr>
            <p:cNvPr id="74" name="object 20">
              <a:extLst>
                <a:ext uri="{FF2B5EF4-FFF2-40B4-BE49-F238E27FC236}">
                  <a16:creationId xmlns:a16="http://schemas.microsoft.com/office/drawing/2014/main" id="{B54D440A-F4E2-A21C-EC2D-0452B510E3EA}"/>
                </a:ext>
              </a:extLst>
            </p:cNvPr>
            <p:cNvSpPr txBox="1"/>
            <p:nvPr/>
          </p:nvSpPr>
          <p:spPr>
            <a:xfrm>
              <a:off x="283339" y="922592"/>
              <a:ext cx="252095" cy="212879"/>
            </a:xfrm>
            <a:prstGeom prst="rect">
              <a:avLst/>
            </a:prstGeom>
          </p:spPr>
          <p:txBody>
            <a:bodyPr vert="horz" wrap="square" lIns="0" tIns="12700" rIns="0" bIns="0" rtlCol="0">
              <a:spAutoFit/>
            </a:bodyPr>
            <a:lstStyle/>
            <a:p>
              <a:pPr marL="12700">
                <a:lnSpc>
                  <a:spcPct val="100000"/>
                </a:lnSpc>
                <a:spcBef>
                  <a:spcPts val="100"/>
                </a:spcBef>
              </a:pPr>
              <a:r>
                <a:rPr sz="1300" spc="-25">
                  <a:solidFill>
                    <a:srgbClr val="414141"/>
                  </a:solidFill>
                  <a:latin typeface="Arial"/>
                  <a:cs typeface="Arial"/>
                </a:rPr>
                <a:t>0.</a:t>
              </a:r>
              <a:r>
                <a:rPr lang="en-GB" sz="1300" spc="-25">
                  <a:solidFill>
                    <a:srgbClr val="414141"/>
                  </a:solidFill>
                  <a:latin typeface="Arial"/>
                  <a:cs typeface="Arial"/>
                </a:rPr>
                <a:t>6</a:t>
              </a:r>
              <a:endParaRPr sz="1300">
                <a:latin typeface="Arial"/>
                <a:cs typeface="Arial"/>
              </a:endParaRPr>
            </a:p>
          </p:txBody>
        </p:sp>
        <p:sp>
          <p:nvSpPr>
            <p:cNvPr id="75" name="object 20">
              <a:extLst>
                <a:ext uri="{FF2B5EF4-FFF2-40B4-BE49-F238E27FC236}">
                  <a16:creationId xmlns:a16="http://schemas.microsoft.com/office/drawing/2014/main" id="{EA56D454-E0E9-7742-F959-E96BADFD0DBF}"/>
                </a:ext>
              </a:extLst>
            </p:cNvPr>
            <p:cNvSpPr txBox="1"/>
            <p:nvPr/>
          </p:nvSpPr>
          <p:spPr>
            <a:xfrm>
              <a:off x="283339" y="438096"/>
              <a:ext cx="252095" cy="212879"/>
            </a:xfrm>
            <a:prstGeom prst="rect">
              <a:avLst/>
            </a:prstGeom>
          </p:spPr>
          <p:txBody>
            <a:bodyPr vert="horz" wrap="square" lIns="0" tIns="12700" rIns="0" bIns="0" rtlCol="0">
              <a:spAutoFit/>
            </a:bodyPr>
            <a:lstStyle/>
            <a:p>
              <a:pPr marL="12700">
                <a:lnSpc>
                  <a:spcPct val="100000"/>
                </a:lnSpc>
                <a:spcBef>
                  <a:spcPts val="100"/>
                </a:spcBef>
              </a:pPr>
              <a:r>
                <a:rPr sz="1300" spc="-25">
                  <a:solidFill>
                    <a:srgbClr val="414141"/>
                  </a:solidFill>
                  <a:latin typeface="Arial"/>
                  <a:cs typeface="Arial"/>
                </a:rPr>
                <a:t>0.</a:t>
              </a:r>
              <a:r>
                <a:rPr lang="en-GB" sz="1300" spc="-25">
                  <a:solidFill>
                    <a:srgbClr val="414141"/>
                  </a:solidFill>
                  <a:latin typeface="Arial"/>
                  <a:cs typeface="Arial"/>
                </a:rPr>
                <a:t>8</a:t>
              </a:r>
              <a:endParaRPr sz="1300">
                <a:latin typeface="Arial"/>
                <a:cs typeface="Arial"/>
              </a:endParaRPr>
            </a:p>
          </p:txBody>
        </p:sp>
        <p:sp>
          <p:nvSpPr>
            <p:cNvPr id="76" name="object 20">
              <a:extLst>
                <a:ext uri="{FF2B5EF4-FFF2-40B4-BE49-F238E27FC236}">
                  <a16:creationId xmlns:a16="http://schemas.microsoft.com/office/drawing/2014/main" id="{8FF95D76-2136-06AB-8A10-97C06A09BFB7}"/>
                </a:ext>
              </a:extLst>
            </p:cNvPr>
            <p:cNvSpPr txBox="1"/>
            <p:nvPr/>
          </p:nvSpPr>
          <p:spPr>
            <a:xfrm>
              <a:off x="283339" y="-46400"/>
              <a:ext cx="252095" cy="212879"/>
            </a:xfrm>
            <a:prstGeom prst="rect">
              <a:avLst/>
            </a:prstGeom>
          </p:spPr>
          <p:txBody>
            <a:bodyPr vert="horz" wrap="square" lIns="0" tIns="12700" rIns="0" bIns="0" rtlCol="0">
              <a:spAutoFit/>
            </a:bodyPr>
            <a:lstStyle/>
            <a:p>
              <a:pPr marL="12700">
                <a:lnSpc>
                  <a:spcPct val="100000"/>
                </a:lnSpc>
                <a:spcBef>
                  <a:spcPts val="100"/>
                </a:spcBef>
              </a:pPr>
              <a:r>
                <a:rPr lang="en-GB" sz="1300" spc="-25">
                  <a:solidFill>
                    <a:srgbClr val="414141"/>
                  </a:solidFill>
                  <a:latin typeface="Arial"/>
                  <a:cs typeface="Arial"/>
                </a:rPr>
                <a:t>1.0</a:t>
              </a:r>
              <a:endParaRPr sz="1300">
                <a:latin typeface="Arial"/>
                <a:cs typeface="Arial"/>
              </a:endParaRPr>
            </a:p>
          </p:txBody>
        </p:sp>
      </p:grpSp>
      <p:sp>
        <p:nvSpPr>
          <p:cNvPr id="37" name="ZoneTexte 36">
            <a:extLst>
              <a:ext uri="{FF2B5EF4-FFF2-40B4-BE49-F238E27FC236}">
                <a16:creationId xmlns:a16="http://schemas.microsoft.com/office/drawing/2014/main" id="{81901867-63C3-3143-387A-40E332E1BB76}"/>
              </a:ext>
            </a:extLst>
          </p:cNvPr>
          <p:cNvSpPr txBox="1"/>
          <p:nvPr/>
        </p:nvSpPr>
        <p:spPr>
          <a:xfrm>
            <a:off x="1309453" y="5178420"/>
            <a:ext cx="9961551" cy="1066205"/>
          </a:xfrm>
          <a:prstGeom prst="roundRect">
            <a:avLst>
              <a:gd name="adj" fmla="val 23174"/>
            </a:avLst>
          </a:prstGeom>
          <a:solidFill>
            <a:schemeClr val="accent2"/>
          </a:solidFill>
        </p:spPr>
        <p:txBody>
          <a:bodyPr wrap="square" rtlCol="0" anchor="ctr">
            <a:spAutoFit/>
          </a:bodyPr>
          <a:lstStyle/>
          <a:p>
            <a:pPr algn="ctr">
              <a:spcAft>
                <a:spcPts val="600"/>
              </a:spcAft>
            </a:pPr>
            <a:r>
              <a:rPr lang="en-GB" b="0" i="0" u="none" strike="noStrike">
                <a:solidFill>
                  <a:schemeClr val="bg1"/>
                </a:solidFill>
                <a:effectLst/>
                <a:latin typeface="+mj-lt"/>
              </a:rPr>
              <a:t>Follow-up data were obtained from 331 of these patients with adenocarcinoma, which demonstrated that the presence or absence of the </a:t>
            </a:r>
            <a:r>
              <a:rPr lang="en-GB" b="0" i="1" u="none" strike="noStrike">
                <a:solidFill>
                  <a:schemeClr val="bg1"/>
                </a:solidFill>
                <a:effectLst/>
                <a:latin typeface="+mj-lt"/>
              </a:rPr>
              <a:t>BRAF</a:t>
            </a:r>
            <a:r>
              <a:rPr lang="en-GB" b="0" i="0" u="none" strike="noStrike" baseline="30000">
                <a:solidFill>
                  <a:schemeClr val="bg1"/>
                </a:solidFill>
                <a:effectLst/>
                <a:latin typeface="+mj-lt"/>
              </a:rPr>
              <a:t>V600E</a:t>
            </a:r>
            <a:r>
              <a:rPr lang="en-GB" b="0" i="0" u="none" strike="noStrike">
                <a:solidFill>
                  <a:schemeClr val="bg1"/>
                </a:solidFill>
                <a:effectLst/>
                <a:latin typeface="+mj-lt"/>
              </a:rPr>
              <a:t> mutation had a statistically significant difference in disease-free and overall survival</a:t>
            </a:r>
            <a:endParaRPr lang="en-GB">
              <a:solidFill>
                <a:schemeClr val="bg1"/>
              </a:solidFill>
              <a:latin typeface="+mj-lt"/>
              <a:ea typeface="ＭＳ Ｐゴシック" charset="0"/>
              <a:cs typeface="Arial" pitchFamily="34" charset="0"/>
            </a:endParaRPr>
          </a:p>
        </p:txBody>
      </p:sp>
    </p:spTree>
    <p:extLst>
      <p:ext uri="{BB962C8B-B14F-4D97-AF65-F5344CB8AC3E}">
        <p14:creationId xmlns:p14="http://schemas.microsoft.com/office/powerpoint/2010/main" val="4123496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E4690-625D-123B-88C6-B7EB4CD2E1EF}"/>
              </a:ext>
            </a:extLst>
          </p:cNvPr>
          <p:cNvSpPr>
            <a:spLocks noGrp="1"/>
          </p:cNvSpPr>
          <p:nvPr>
            <p:ph type="title"/>
          </p:nvPr>
        </p:nvSpPr>
        <p:spPr/>
        <p:txBody>
          <a:bodyPr>
            <a:noAutofit/>
          </a:bodyPr>
          <a:lstStyle/>
          <a:p>
            <a:r>
              <a:rPr lang="en-GB" sz="2400">
                <a:solidFill>
                  <a:srgbClr val="0061A7"/>
                </a:solidFill>
                <a:latin typeface="Arial" pitchFamily="34" charset="0"/>
                <a:ea typeface="ＭＳ Ｐゴシック" charset="0"/>
                <a:cs typeface="Arial" pitchFamily="34" charset="0"/>
              </a:rPr>
              <a:t>Simultaneous genetic alterations may be identified in up to 90% of patients with </a:t>
            </a:r>
            <a:r>
              <a:rPr lang="en-GB" sz="2400" i="1">
                <a:solidFill>
                  <a:srgbClr val="0061A7"/>
                </a:solidFill>
              </a:rPr>
              <a:t>BRAF</a:t>
            </a:r>
            <a:r>
              <a:rPr lang="en-GB" sz="2400" baseline="30000">
                <a:solidFill>
                  <a:srgbClr val="0061A7"/>
                </a:solidFill>
              </a:rPr>
              <a:t>V600</a:t>
            </a:r>
            <a:r>
              <a:rPr lang="en-GB" sz="2400">
                <a:solidFill>
                  <a:srgbClr val="0061A7"/>
                </a:solidFill>
              </a:rPr>
              <a:t>-mutant NSCLC</a:t>
            </a:r>
            <a:endParaRPr lang="en-GB" sz="2400">
              <a:solidFill>
                <a:srgbClr val="0061A7"/>
              </a:solidFill>
              <a:latin typeface="Arial" pitchFamily="34" charset="0"/>
              <a:ea typeface="ＭＳ Ｐゴシック" charset="0"/>
              <a:cs typeface="Arial" pitchFamily="34" charset="0"/>
            </a:endParaRPr>
          </a:p>
        </p:txBody>
      </p:sp>
      <p:sp>
        <p:nvSpPr>
          <p:cNvPr id="17" name="Text Placeholder 16">
            <a:extLst>
              <a:ext uri="{FF2B5EF4-FFF2-40B4-BE49-F238E27FC236}">
                <a16:creationId xmlns:a16="http://schemas.microsoft.com/office/drawing/2014/main" id="{20D06FA6-55EA-D88A-82E7-2E92C641918D}"/>
              </a:ext>
            </a:extLst>
          </p:cNvPr>
          <p:cNvSpPr>
            <a:spLocks noGrp="1"/>
          </p:cNvSpPr>
          <p:nvPr>
            <p:ph type="body" sz="quarter" idx="10"/>
          </p:nvPr>
        </p:nvSpPr>
        <p:spPr>
          <a:xfrm>
            <a:off x="838200" y="6264852"/>
            <a:ext cx="10515600" cy="375111"/>
          </a:xfrm>
        </p:spPr>
        <p:txBody>
          <a:bodyPr/>
          <a:lstStyle/>
          <a:p>
            <a:r>
              <a:rPr lang="en-GB" i="1"/>
              <a:t>BRAF</a:t>
            </a:r>
            <a:r>
              <a:rPr lang="en-GB"/>
              <a:t>, B-Raf proto-oncogene serine/threonine-protein kinase; EGFR, epidermal growth factor receptor; KRAS, </a:t>
            </a:r>
            <a:r>
              <a:rPr lang="en-GB">
                <a:solidFill>
                  <a:srgbClr val="3F3F3F"/>
                </a:solidFill>
                <a:effectLst/>
                <a:latin typeface="Arial" panose="020B0604020202020204" pitchFamily="34" charset="0"/>
                <a:cs typeface="Arial" panose="020B0604020202020204" pitchFamily="34" charset="0"/>
              </a:rPr>
              <a:t>Kirsten rat sarcoma viral oncogene homologue; NF1, neurofibromin 1; </a:t>
            </a:r>
            <a:r>
              <a:rPr lang="en-US"/>
              <a:t>NSCLC, non-small cell lung cancer; TKI, tyrosine kinase inhibitor.</a:t>
            </a:r>
          </a:p>
          <a:p>
            <a:r>
              <a:rPr lang="en-US"/>
              <a:t>1. </a:t>
            </a:r>
            <a:r>
              <a:rPr lang="en-US" err="1"/>
              <a:t>Riudavets</a:t>
            </a:r>
            <a:r>
              <a:rPr lang="en-US"/>
              <a:t> M, et al. </a:t>
            </a:r>
            <a:r>
              <a:rPr lang="en-US" i="1"/>
              <a:t>Lung Cancer</a:t>
            </a:r>
            <a:r>
              <a:rPr lang="en-US"/>
              <a:t>. 2022;169:102-114; 2. </a:t>
            </a:r>
            <a:r>
              <a:rPr lang="en-GB" err="1">
                <a:effectLst/>
              </a:rPr>
              <a:t>Sheikine</a:t>
            </a:r>
            <a:r>
              <a:rPr lang="en-GB">
                <a:effectLst/>
              </a:rPr>
              <a:t> Y, et al. </a:t>
            </a:r>
            <a:r>
              <a:rPr lang="en-GB" i="1">
                <a:effectLst/>
              </a:rPr>
              <a:t>JCO Precision Oncology</a:t>
            </a:r>
            <a:r>
              <a:rPr lang="en-GB">
                <a:effectLst/>
              </a:rPr>
              <a:t>. 2018;(2):1-15; 3. </a:t>
            </a:r>
            <a:r>
              <a:rPr lang="en-GB" err="1">
                <a:effectLst/>
              </a:rPr>
              <a:t>Negrao</a:t>
            </a:r>
            <a:r>
              <a:rPr lang="en-GB">
                <a:effectLst/>
              </a:rPr>
              <a:t> MV, et al. </a:t>
            </a:r>
            <a:r>
              <a:rPr lang="en-GB" i="1">
                <a:effectLst/>
              </a:rPr>
              <a:t>Journal of Thoracic Oncology</a:t>
            </a:r>
            <a:r>
              <a:rPr lang="en-GB">
                <a:effectLst/>
              </a:rPr>
              <a:t>. 2020;15(10):1611-1623.</a:t>
            </a:r>
            <a:endParaRPr lang="en-US"/>
          </a:p>
        </p:txBody>
      </p:sp>
      <p:sp>
        <p:nvSpPr>
          <p:cNvPr id="8" name="ZoneTexte 7">
            <a:extLst>
              <a:ext uri="{FF2B5EF4-FFF2-40B4-BE49-F238E27FC236}">
                <a16:creationId xmlns:a16="http://schemas.microsoft.com/office/drawing/2014/main" id="{B89F78C7-B700-BDCB-6992-52CE032C117A}"/>
              </a:ext>
            </a:extLst>
          </p:cNvPr>
          <p:cNvSpPr txBox="1"/>
          <p:nvPr/>
        </p:nvSpPr>
        <p:spPr>
          <a:xfrm>
            <a:off x="838201" y="1433663"/>
            <a:ext cx="10515599" cy="923330"/>
          </a:xfrm>
          <a:prstGeom prst="rect">
            <a:avLst/>
          </a:prstGeom>
          <a:noFill/>
        </p:spPr>
        <p:txBody>
          <a:bodyPr wrap="square" rtlCol="0">
            <a:spAutoFit/>
          </a:bodyPr>
          <a:lstStyle/>
          <a:p>
            <a:r>
              <a:rPr lang="en-US" i="1">
                <a:solidFill>
                  <a:schemeClr val="accent2"/>
                </a:solidFill>
              </a:rPr>
              <a:t>TP53</a:t>
            </a:r>
            <a:r>
              <a:rPr lang="en-US">
                <a:solidFill>
                  <a:schemeClr val="accent2"/>
                </a:solidFill>
              </a:rPr>
              <a:t>, </a:t>
            </a:r>
            <a:r>
              <a:rPr lang="en-US" i="1">
                <a:solidFill>
                  <a:schemeClr val="accent2"/>
                </a:solidFill>
              </a:rPr>
              <a:t>STK11</a:t>
            </a:r>
            <a:r>
              <a:rPr lang="en-US">
                <a:solidFill>
                  <a:schemeClr val="accent2"/>
                </a:solidFill>
              </a:rPr>
              <a:t>, </a:t>
            </a:r>
            <a:r>
              <a:rPr lang="en-US" i="1">
                <a:solidFill>
                  <a:schemeClr val="accent2"/>
                </a:solidFill>
              </a:rPr>
              <a:t>KRAS</a:t>
            </a:r>
            <a:r>
              <a:rPr lang="en-US">
                <a:solidFill>
                  <a:schemeClr val="accent2"/>
                </a:solidFill>
              </a:rPr>
              <a:t>, </a:t>
            </a:r>
            <a:r>
              <a:rPr lang="en-US" i="1">
                <a:solidFill>
                  <a:schemeClr val="accent2"/>
                </a:solidFill>
              </a:rPr>
              <a:t>NF1</a:t>
            </a:r>
            <a:r>
              <a:rPr lang="en-US">
                <a:solidFill>
                  <a:schemeClr val="accent2"/>
                </a:solidFill>
              </a:rPr>
              <a:t> and some tyrosine kinase receptors were the most frequently co-altered genes, both in tissue specimens and in cell-free DNA (</a:t>
            </a:r>
            <a:r>
              <a:rPr lang="en-US" err="1">
                <a:solidFill>
                  <a:schemeClr val="accent2"/>
                </a:solidFill>
              </a:rPr>
              <a:t>cfDNA</a:t>
            </a:r>
            <a:r>
              <a:rPr lang="en-US">
                <a:solidFill>
                  <a:schemeClr val="accent2"/>
                </a:solidFill>
              </a:rPr>
              <a:t>)</a:t>
            </a:r>
            <a:r>
              <a:rPr lang="en-US" baseline="30000">
                <a:solidFill>
                  <a:schemeClr val="accent2"/>
                </a:solidFill>
              </a:rPr>
              <a:t>1</a:t>
            </a:r>
            <a:r>
              <a:rPr lang="en-GB" sz="1800">
                <a:solidFill>
                  <a:schemeClr val="accent2"/>
                </a:solidFill>
              </a:rPr>
              <a:t>. Differences in the frequency of </a:t>
            </a:r>
            <a:br>
              <a:rPr lang="en-GB" sz="1800">
                <a:solidFill>
                  <a:schemeClr val="accent2"/>
                </a:solidFill>
              </a:rPr>
            </a:br>
            <a:r>
              <a:rPr lang="en-GB" sz="1800">
                <a:solidFill>
                  <a:schemeClr val="accent2"/>
                </a:solidFill>
              </a:rPr>
              <a:t>co-mutations can be observed in </a:t>
            </a:r>
            <a:r>
              <a:rPr lang="en-GB" sz="1800" i="1">
                <a:solidFill>
                  <a:schemeClr val="accent2"/>
                </a:solidFill>
              </a:rPr>
              <a:t>BRAF</a:t>
            </a:r>
            <a:r>
              <a:rPr lang="en-GB" sz="1800" baseline="30000">
                <a:solidFill>
                  <a:schemeClr val="accent2"/>
                </a:solidFill>
              </a:rPr>
              <a:t>V600</a:t>
            </a:r>
            <a:r>
              <a:rPr lang="en-GB" sz="1800">
                <a:solidFill>
                  <a:schemeClr val="accent2"/>
                </a:solidFill>
              </a:rPr>
              <a:t> vs </a:t>
            </a:r>
            <a:r>
              <a:rPr lang="en-GB" sz="1800" i="1">
                <a:solidFill>
                  <a:schemeClr val="accent2"/>
                </a:solidFill>
              </a:rPr>
              <a:t>BRAF</a:t>
            </a:r>
            <a:r>
              <a:rPr lang="en-GB" sz="1800" baseline="30000">
                <a:solidFill>
                  <a:schemeClr val="accent2"/>
                </a:solidFill>
              </a:rPr>
              <a:t>non-V600</a:t>
            </a:r>
            <a:r>
              <a:rPr lang="en-GB" sz="1800">
                <a:solidFill>
                  <a:schemeClr val="accent2"/>
                </a:solidFill>
              </a:rPr>
              <a:t> cases</a:t>
            </a:r>
            <a:r>
              <a:rPr lang="en-GB">
                <a:solidFill>
                  <a:schemeClr val="accent2">
                    <a:lumMod val="75000"/>
                  </a:schemeClr>
                </a:solidFill>
              </a:rPr>
              <a:t>:</a:t>
            </a:r>
            <a:endParaRPr lang="en-GB">
              <a:solidFill>
                <a:schemeClr val="accent2"/>
              </a:solidFill>
            </a:endParaRPr>
          </a:p>
        </p:txBody>
      </p:sp>
      <p:grpSp>
        <p:nvGrpSpPr>
          <p:cNvPr id="9" name="Group 8">
            <a:extLst>
              <a:ext uri="{FF2B5EF4-FFF2-40B4-BE49-F238E27FC236}">
                <a16:creationId xmlns:a16="http://schemas.microsoft.com/office/drawing/2014/main" id="{0C6E6809-717F-FC9C-63B5-97F98F500E85}"/>
              </a:ext>
            </a:extLst>
          </p:cNvPr>
          <p:cNvGrpSpPr/>
          <p:nvPr/>
        </p:nvGrpSpPr>
        <p:grpSpPr>
          <a:xfrm>
            <a:off x="6258056" y="2540066"/>
            <a:ext cx="5095743" cy="3409734"/>
            <a:chOff x="7540008" y="1674977"/>
            <a:chExt cx="4113606" cy="3726032"/>
          </a:xfrm>
        </p:grpSpPr>
        <p:sp>
          <p:nvSpPr>
            <p:cNvPr id="10" name="Rounded Rectangle 9">
              <a:extLst>
                <a:ext uri="{FF2B5EF4-FFF2-40B4-BE49-F238E27FC236}">
                  <a16:creationId xmlns:a16="http://schemas.microsoft.com/office/drawing/2014/main" id="{E33290E5-8489-5E78-421E-BE3C6E4E6FE9}"/>
                </a:ext>
              </a:extLst>
            </p:cNvPr>
            <p:cNvSpPr/>
            <p:nvPr/>
          </p:nvSpPr>
          <p:spPr>
            <a:xfrm>
              <a:off x="7540008" y="1674977"/>
              <a:ext cx="4113606" cy="3726032"/>
            </a:xfrm>
            <a:prstGeom prst="roundRect">
              <a:avLst>
                <a:gd name="adj" fmla="val 6627"/>
              </a:avLst>
            </a:prstGeom>
            <a:solidFill>
              <a:srgbClr val="CBD2E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0" rIns="180000" rtlCol="0" anchor="t"/>
            <a:lstStyle/>
            <a:p>
              <a:pPr algn="l"/>
              <a:r>
                <a:rPr lang="en-US" sz="1600">
                  <a:solidFill>
                    <a:schemeClr val="accent2">
                      <a:lumMod val="75000"/>
                    </a:schemeClr>
                  </a:solidFill>
                </a:rPr>
                <a:t>The prevalence of concurrent mutations may vary according to each </a:t>
              </a:r>
              <a:r>
                <a:rPr lang="en-US" sz="1600" i="1">
                  <a:solidFill>
                    <a:schemeClr val="accent2">
                      <a:lumMod val="75000"/>
                    </a:schemeClr>
                  </a:solidFill>
                </a:rPr>
                <a:t>BRAF</a:t>
              </a:r>
              <a:r>
                <a:rPr lang="en-US" sz="1600">
                  <a:solidFill>
                    <a:schemeClr val="accent2">
                      <a:lumMod val="75000"/>
                    </a:schemeClr>
                  </a:solidFill>
                </a:rPr>
                <a:t> mutant class: </a:t>
              </a:r>
            </a:p>
            <a:p>
              <a:pPr marL="742950" lvl="1" indent="-285750">
                <a:buFont typeface="Arial" panose="020B0604020202020204" pitchFamily="34" charset="0"/>
                <a:buChar char="•"/>
              </a:pPr>
              <a:r>
                <a:rPr lang="en-US" sz="1600">
                  <a:solidFill>
                    <a:schemeClr val="accent2">
                      <a:lumMod val="75000"/>
                    </a:schemeClr>
                  </a:solidFill>
                </a:rPr>
                <a:t>Class III </a:t>
              </a:r>
              <a:r>
                <a:rPr lang="en-US" sz="1600" i="1">
                  <a:solidFill>
                    <a:schemeClr val="accent2">
                      <a:lumMod val="75000"/>
                    </a:schemeClr>
                  </a:solidFill>
                </a:rPr>
                <a:t>BRAF</a:t>
              </a:r>
              <a:r>
                <a:rPr lang="en-US" sz="1600">
                  <a:solidFill>
                    <a:schemeClr val="accent2">
                      <a:lumMod val="75000"/>
                    </a:schemeClr>
                  </a:solidFill>
                </a:rPr>
                <a:t> mutations are more likely associated with </a:t>
              </a:r>
              <a:r>
                <a:rPr lang="en-US" sz="1600" i="1">
                  <a:solidFill>
                    <a:schemeClr val="accent2">
                      <a:lumMod val="75000"/>
                    </a:schemeClr>
                  </a:solidFill>
                </a:rPr>
                <a:t>KRAS</a:t>
              </a:r>
              <a:r>
                <a:rPr lang="en-US" sz="1600">
                  <a:solidFill>
                    <a:schemeClr val="accent2">
                      <a:lumMod val="75000"/>
                    </a:schemeClr>
                  </a:solidFill>
                </a:rPr>
                <a:t> mutations than Class I and II (p &lt; 0.01)</a:t>
              </a:r>
            </a:p>
            <a:p>
              <a:pPr marL="742950" lvl="1" indent="-285750">
                <a:buFont typeface="Arial" panose="020B0604020202020204" pitchFamily="34" charset="0"/>
                <a:buChar char="•"/>
              </a:pPr>
              <a:r>
                <a:rPr lang="en-US" sz="1600" i="1">
                  <a:solidFill>
                    <a:schemeClr val="accent2">
                      <a:lumMod val="75000"/>
                    </a:schemeClr>
                  </a:solidFill>
                </a:rPr>
                <a:t>BRAF</a:t>
              </a:r>
              <a:r>
                <a:rPr lang="en-US" sz="1600">
                  <a:solidFill>
                    <a:schemeClr val="accent2">
                      <a:lumMod val="75000"/>
                    </a:schemeClr>
                  </a:solidFill>
                </a:rPr>
                <a:t> Class II mutations might be more often associated with</a:t>
              </a:r>
              <a:r>
                <a:rPr lang="en-US" sz="1600" i="1">
                  <a:solidFill>
                    <a:schemeClr val="accent2">
                      <a:lumMod val="75000"/>
                    </a:schemeClr>
                  </a:solidFill>
                </a:rPr>
                <a:t> NF1 </a:t>
              </a:r>
              <a:r>
                <a:rPr lang="en-US" sz="1600">
                  <a:solidFill>
                    <a:schemeClr val="accent2">
                      <a:lumMod val="75000"/>
                    </a:schemeClr>
                  </a:solidFill>
                </a:rPr>
                <a:t>mutations than Class I (p = 0.05)</a:t>
              </a:r>
              <a:endParaRPr lang="en-GB" sz="1600">
                <a:solidFill>
                  <a:schemeClr val="accent2">
                    <a:lumMod val="75000"/>
                  </a:schemeClr>
                </a:solidFill>
              </a:endParaRPr>
            </a:p>
          </p:txBody>
        </p:sp>
        <p:sp>
          <p:nvSpPr>
            <p:cNvPr id="11" name="Rounded Rectangle 10">
              <a:extLst>
                <a:ext uri="{FF2B5EF4-FFF2-40B4-BE49-F238E27FC236}">
                  <a16:creationId xmlns:a16="http://schemas.microsoft.com/office/drawing/2014/main" id="{35DCEE60-19C3-D6A4-D42E-1BE9C19A1F9C}"/>
                </a:ext>
              </a:extLst>
            </p:cNvPr>
            <p:cNvSpPr/>
            <p:nvPr/>
          </p:nvSpPr>
          <p:spPr>
            <a:xfrm>
              <a:off x="7761644" y="1857198"/>
              <a:ext cx="3670334" cy="706555"/>
            </a:xfrm>
            <a:prstGeom prst="roundRect">
              <a:avLst>
                <a:gd name="adj" fmla="val 275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a:solidFill>
                    <a:schemeClr val="bg1"/>
                  </a:solidFill>
                  <a:latin typeface="Arial" pitchFamily="34" charset="0"/>
                  <a:ea typeface="ＭＳ Ｐゴシック" charset="0"/>
                  <a:cs typeface="Arial" pitchFamily="34" charset="0"/>
                </a:rPr>
                <a:t>Co-alterations according to </a:t>
              </a:r>
              <a:r>
                <a:rPr lang="en-US" b="1" i="1">
                  <a:solidFill>
                    <a:schemeClr val="bg1"/>
                  </a:solidFill>
                  <a:latin typeface="Arial" pitchFamily="34" charset="0"/>
                  <a:ea typeface="ＭＳ Ｐゴシック" charset="0"/>
                  <a:cs typeface="Arial" pitchFamily="34" charset="0"/>
                </a:rPr>
                <a:t>BRAF</a:t>
              </a:r>
              <a:r>
                <a:rPr lang="en-US" b="1">
                  <a:solidFill>
                    <a:schemeClr val="bg1"/>
                  </a:solidFill>
                  <a:latin typeface="Arial" pitchFamily="34" charset="0"/>
                  <a:ea typeface="ＭＳ Ｐゴシック" charset="0"/>
                  <a:cs typeface="Arial" pitchFamily="34" charset="0"/>
                </a:rPr>
                <a:t> mutational class</a:t>
              </a:r>
              <a:r>
                <a:rPr lang="en-US" b="1" baseline="30000">
                  <a:solidFill>
                    <a:schemeClr val="bg1"/>
                  </a:solidFill>
                  <a:latin typeface="Arial" pitchFamily="34" charset="0"/>
                  <a:ea typeface="ＭＳ Ｐゴシック" charset="0"/>
                  <a:cs typeface="Arial" pitchFamily="34" charset="0"/>
                </a:rPr>
                <a:t>3</a:t>
              </a:r>
            </a:p>
          </p:txBody>
        </p:sp>
      </p:grpSp>
      <p:grpSp>
        <p:nvGrpSpPr>
          <p:cNvPr id="12" name="Group 11">
            <a:extLst>
              <a:ext uri="{FF2B5EF4-FFF2-40B4-BE49-F238E27FC236}">
                <a16:creationId xmlns:a16="http://schemas.microsoft.com/office/drawing/2014/main" id="{CC216D5C-BC78-67FB-DAE4-E6973431FD9F}"/>
              </a:ext>
            </a:extLst>
          </p:cNvPr>
          <p:cNvGrpSpPr/>
          <p:nvPr/>
        </p:nvGrpSpPr>
        <p:grpSpPr>
          <a:xfrm>
            <a:off x="838199" y="2540066"/>
            <a:ext cx="5257801" cy="3409734"/>
            <a:chOff x="538385" y="1674976"/>
            <a:chExt cx="6379624" cy="3686732"/>
          </a:xfrm>
        </p:grpSpPr>
        <p:sp>
          <p:nvSpPr>
            <p:cNvPr id="13" name="Rounded Rectangle 12">
              <a:extLst>
                <a:ext uri="{FF2B5EF4-FFF2-40B4-BE49-F238E27FC236}">
                  <a16:creationId xmlns:a16="http://schemas.microsoft.com/office/drawing/2014/main" id="{612CC157-1AE3-A8BE-9B43-8215A22DF144}"/>
                </a:ext>
              </a:extLst>
            </p:cNvPr>
            <p:cNvSpPr/>
            <p:nvPr/>
          </p:nvSpPr>
          <p:spPr>
            <a:xfrm>
              <a:off x="538385" y="1674976"/>
              <a:ext cx="6379624" cy="3686732"/>
            </a:xfrm>
            <a:prstGeom prst="roundRect">
              <a:avLst>
                <a:gd name="adj" fmla="val 6627"/>
              </a:avLst>
            </a:prstGeom>
            <a:solidFill>
              <a:srgbClr val="CBD2E0"/>
            </a:solidFill>
            <a:ln>
              <a:noFill/>
            </a:ln>
          </p:spPr>
          <p:style>
            <a:lnRef idx="2">
              <a:schemeClr val="accent1">
                <a:shade val="50000"/>
              </a:schemeClr>
            </a:lnRef>
            <a:fillRef idx="1">
              <a:schemeClr val="accent1"/>
            </a:fillRef>
            <a:effectRef idx="0">
              <a:schemeClr val="accent1"/>
            </a:effectRef>
            <a:fontRef idx="minor">
              <a:schemeClr val="lt1"/>
            </a:fontRef>
          </p:style>
          <p:txBody>
            <a:bodyPr tIns="648000" rtlCol="0" anchor="t"/>
            <a:lstStyle/>
            <a:p>
              <a:pPr marL="285750" indent="-285750">
                <a:spcAft>
                  <a:spcPts val="600"/>
                </a:spcAft>
                <a:buFont typeface="Arial" panose="020B0604020202020204" pitchFamily="34" charset="0"/>
                <a:buChar char="•"/>
              </a:pPr>
              <a:r>
                <a:rPr lang="en-GB" sz="1600">
                  <a:solidFill>
                    <a:schemeClr val="accent2">
                      <a:lumMod val="75000"/>
                    </a:schemeClr>
                  </a:solidFill>
                </a:rPr>
                <a:t>According to a large scale analysis of 23,396 patients with lung cancer, </a:t>
              </a:r>
              <a:r>
                <a:rPr lang="en-GB" sz="1600" i="1">
                  <a:solidFill>
                    <a:schemeClr val="accent2">
                      <a:lumMod val="75000"/>
                    </a:schemeClr>
                  </a:solidFill>
                </a:rPr>
                <a:t>BRAF</a:t>
              </a:r>
              <a:r>
                <a:rPr lang="en-GB" sz="1600" baseline="30000">
                  <a:solidFill>
                    <a:schemeClr val="accent2">
                      <a:lumMod val="75000"/>
                    </a:schemeClr>
                  </a:solidFill>
                </a:rPr>
                <a:t>V600E</a:t>
              </a:r>
              <a:r>
                <a:rPr lang="en-GB" sz="1600">
                  <a:solidFill>
                    <a:schemeClr val="accent2">
                      <a:lumMod val="75000"/>
                    </a:schemeClr>
                  </a:solidFill>
                </a:rPr>
                <a:t> mutations were shown to be associated with co-alterations of SETD2 (p &lt; 0.001), </a:t>
              </a:r>
              <a:r>
                <a:rPr lang="en-GB" sz="1600" i="1">
                  <a:solidFill>
                    <a:schemeClr val="accent2">
                      <a:lumMod val="75000"/>
                    </a:schemeClr>
                  </a:solidFill>
                </a:rPr>
                <a:t>SMAD4</a:t>
              </a:r>
              <a:r>
                <a:rPr lang="en-GB" sz="1600">
                  <a:solidFill>
                    <a:schemeClr val="accent2">
                      <a:lumMod val="75000"/>
                    </a:schemeClr>
                  </a:solidFill>
                </a:rPr>
                <a:t> and </a:t>
              </a:r>
              <a:r>
                <a:rPr lang="en-GB" sz="1600" i="1">
                  <a:solidFill>
                    <a:schemeClr val="accent2">
                      <a:lumMod val="75000"/>
                    </a:schemeClr>
                  </a:solidFill>
                </a:rPr>
                <a:t>PIK3CA</a:t>
              </a:r>
              <a:r>
                <a:rPr lang="en-GB" sz="1600">
                  <a:solidFill>
                    <a:schemeClr val="accent2">
                      <a:lumMod val="75000"/>
                    </a:schemeClr>
                  </a:solidFill>
                </a:rPr>
                <a:t> (p &lt; 0.01)</a:t>
              </a:r>
              <a:endParaRPr lang="en-GB" sz="1600" baseline="30000">
                <a:solidFill>
                  <a:schemeClr val="accent2">
                    <a:lumMod val="75000"/>
                  </a:schemeClr>
                </a:solidFill>
              </a:endParaRPr>
            </a:p>
            <a:p>
              <a:pPr marL="742950" lvl="1" indent="-285750">
                <a:spcAft>
                  <a:spcPts val="600"/>
                </a:spcAft>
                <a:buFont typeface="Arial" panose="020B0604020202020204" pitchFamily="34" charset="0"/>
                <a:buChar char="•"/>
              </a:pPr>
              <a:r>
                <a:rPr lang="en-GB" sz="1600" i="1">
                  <a:solidFill>
                    <a:schemeClr val="accent2">
                      <a:lumMod val="75000"/>
                    </a:schemeClr>
                  </a:solidFill>
                </a:rPr>
                <a:t>BRAF</a:t>
              </a:r>
              <a:r>
                <a:rPr lang="en-GB" sz="1600" baseline="30000">
                  <a:solidFill>
                    <a:schemeClr val="accent2">
                      <a:lumMod val="75000"/>
                    </a:schemeClr>
                  </a:solidFill>
                </a:rPr>
                <a:t>non-V600E</a:t>
              </a:r>
              <a:r>
                <a:rPr lang="en-GB" sz="1600">
                  <a:solidFill>
                    <a:schemeClr val="accent2">
                      <a:lumMod val="75000"/>
                    </a:schemeClr>
                  </a:solidFill>
                </a:rPr>
                <a:t>-mutant tumours displayed more frequent alterations of </a:t>
              </a:r>
              <a:r>
                <a:rPr lang="en-GB" sz="1600" i="1">
                  <a:solidFill>
                    <a:schemeClr val="accent2">
                      <a:lumMod val="75000"/>
                    </a:schemeClr>
                  </a:solidFill>
                </a:rPr>
                <a:t>KEAP1, NF1, MET, RICTOR, KRAS, MYC </a:t>
              </a:r>
              <a:r>
                <a:rPr lang="en-GB" sz="1600">
                  <a:solidFill>
                    <a:schemeClr val="accent2">
                      <a:lumMod val="75000"/>
                    </a:schemeClr>
                  </a:solidFill>
                </a:rPr>
                <a:t>and</a:t>
              </a:r>
              <a:r>
                <a:rPr lang="en-GB" sz="1600" i="1">
                  <a:solidFill>
                    <a:schemeClr val="accent2">
                      <a:lumMod val="75000"/>
                    </a:schemeClr>
                  </a:solidFill>
                </a:rPr>
                <a:t> STK11</a:t>
              </a:r>
              <a:r>
                <a:rPr lang="en-GB" sz="1600">
                  <a:solidFill>
                    <a:schemeClr val="accent2">
                      <a:lumMod val="75000"/>
                    </a:schemeClr>
                  </a:solidFill>
                </a:rPr>
                <a:t> than </a:t>
              </a:r>
              <a:r>
                <a:rPr lang="en-GB" sz="1600" i="1">
                  <a:solidFill>
                    <a:schemeClr val="accent2">
                      <a:lumMod val="75000"/>
                    </a:schemeClr>
                  </a:solidFill>
                </a:rPr>
                <a:t>BRAF</a:t>
              </a:r>
              <a:r>
                <a:rPr lang="en-GB" sz="1600" baseline="30000">
                  <a:solidFill>
                    <a:schemeClr val="accent2">
                      <a:lumMod val="75000"/>
                    </a:schemeClr>
                  </a:solidFill>
                </a:rPr>
                <a:t>V600</a:t>
              </a:r>
              <a:r>
                <a:rPr lang="en-GB" sz="1600">
                  <a:solidFill>
                    <a:schemeClr val="accent2">
                      <a:lumMod val="75000"/>
                    </a:schemeClr>
                  </a:solidFill>
                </a:rPr>
                <a:t>-mutant tumours (p &lt; 0.05</a:t>
              </a:r>
              <a:r>
                <a:rPr lang="en-GB" sz="1400">
                  <a:solidFill>
                    <a:schemeClr val="accent2">
                      <a:lumMod val="75000"/>
                    </a:schemeClr>
                  </a:solidFill>
                </a:rPr>
                <a:t>)</a:t>
              </a:r>
              <a:endParaRPr lang="en-GB" sz="1400" baseline="30000">
                <a:solidFill>
                  <a:schemeClr val="accent2">
                    <a:lumMod val="75000"/>
                  </a:schemeClr>
                </a:solidFill>
              </a:endParaRPr>
            </a:p>
          </p:txBody>
        </p:sp>
        <p:sp>
          <p:nvSpPr>
            <p:cNvPr id="15" name="Rounded Rectangle 14">
              <a:extLst>
                <a:ext uri="{FF2B5EF4-FFF2-40B4-BE49-F238E27FC236}">
                  <a16:creationId xmlns:a16="http://schemas.microsoft.com/office/drawing/2014/main" id="{C56AC2C4-607C-EF68-7001-725F3C91038F}"/>
                </a:ext>
              </a:extLst>
            </p:cNvPr>
            <p:cNvSpPr/>
            <p:nvPr/>
          </p:nvSpPr>
          <p:spPr>
            <a:xfrm>
              <a:off x="735018" y="1855276"/>
              <a:ext cx="5764286" cy="426218"/>
            </a:xfrm>
            <a:prstGeom prst="roundRect">
              <a:avLst>
                <a:gd name="adj" fmla="val 372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i="1">
                  <a:solidFill>
                    <a:schemeClr val="bg1"/>
                  </a:solidFill>
                  <a:latin typeface="Arial" pitchFamily="34" charset="0"/>
                  <a:ea typeface="ＭＳ Ｐゴシック" charset="0"/>
                  <a:cs typeface="Arial" pitchFamily="34" charset="0"/>
                </a:rPr>
                <a:t>BRAF</a:t>
              </a:r>
              <a:r>
                <a:rPr lang="en-US" b="1" baseline="30000">
                  <a:solidFill>
                    <a:schemeClr val="bg1"/>
                  </a:solidFill>
                  <a:latin typeface="Arial" pitchFamily="34" charset="0"/>
                  <a:ea typeface="ＭＳ Ｐゴシック" charset="0"/>
                  <a:cs typeface="Arial" pitchFamily="34" charset="0"/>
                </a:rPr>
                <a:t>V600E</a:t>
              </a:r>
              <a:r>
                <a:rPr lang="en-US" b="1">
                  <a:solidFill>
                    <a:schemeClr val="bg1"/>
                  </a:solidFill>
                  <a:latin typeface="Arial" pitchFamily="34" charset="0"/>
                  <a:ea typeface="ＭＳ Ｐゴシック" charset="0"/>
                  <a:cs typeface="Arial" pitchFamily="34" charset="0"/>
                </a:rPr>
                <a:t> co-mutation</a:t>
              </a:r>
              <a:r>
                <a:rPr lang="en-US" b="1" baseline="30000">
                  <a:solidFill>
                    <a:schemeClr val="bg1"/>
                  </a:solidFill>
                  <a:latin typeface="Arial" pitchFamily="34" charset="0"/>
                  <a:ea typeface="ＭＳ Ｐゴシック" charset="0"/>
                  <a:cs typeface="Arial" pitchFamily="34" charset="0"/>
                </a:rPr>
                <a:t>2</a:t>
              </a:r>
            </a:p>
          </p:txBody>
        </p:sp>
      </p:grpSp>
    </p:spTree>
    <p:extLst>
      <p:ext uri="{BB962C8B-B14F-4D97-AF65-F5344CB8AC3E}">
        <p14:creationId xmlns:p14="http://schemas.microsoft.com/office/powerpoint/2010/main" val="355340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520DBF8-FA09-C6AA-87E4-91D4B4BBA89F}"/>
              </a:ext>
            </a:extLst>
          </p:cNvPr>
          <p:cNvGrpSpPr/>
          <p:nvPr/>
        </p:nvGrpSpPr>
        <p:grpSpPr>
          <a:xfrm>
            <a:off x="4855676" y="2266041"/>
            <a:ext cx="7336324" cy="3541090"/>
            <a:chOff x="4756025" y="2451284"/>
            <a:chExt cx="7336324" cy="3541090"/>
          </a:xfrm>
        </p:grpSpPr>
        <p:grpSp>
          <p:nvGrpSpPr>
            <p:cNvPr id="14" name="Group 13">
              <a:extLst>
                <a:ext uri="{FF2B5EF4-FFF2-40B4-BE49-F238E27FC236}">
                  <a16:creationId xmlns:a16="http://schemas.microsoft.com/office/drawing/2014/main" id="{D4413549-D74C-E82E-0438-6FC9930AA773}"/>
                </a:ext>
              </a:extLst>
            </p:cNvPr>
            <p:cNvGrpSpPr/>
            <p:nvPr/>
          </p:nvGrpSpPr>
          <p:grpSpPr>
            <a:xfrm>
              <a:off x="4756025" y="2451284"/>
              <a:ext cx="7336324" cy="3541090"/>
              <a:chOff x="4812586" y="2783867"/>
              <a:chExt cx="7336324" cy="3541090"/>
            </a:xfrm>
          </p:grpSpPr>
          <p:pic>
            <p:nvPicPr>
              <p:cNvPr id="6" name="Image 5">
                <a:extLst>
                  <a:ext uri="{FF2B5EF4-FFF2-40B4-BE49-F238E27FC236}">
                    <a16:creationId xmlns:a16="http://schemas.microsoft.com/office/drawing/2014/main" id="{52942EC0-07F3-A451-2863-31161FBEF324}"/>
                  </a:ext>
                </a:extLst>
              </p:cNvPr>
              <p:cNvPicPr>
                <a:picLocks noChangeAspect="1"/>
              </p:cNvPicPr>
              <p:nvPr/>
            </p:nvPicPr>
            <p:blipFill rotWithShape="1">
              <a:blip r:embed="rId3"/>
              <a:srcRect l="5533" r="9839" b="8380"/>
              <a:stretch/>
            </p:blipFill>
            <p:spPr>
              <a:xfrm>
                <a:off x="5373278" y="2783867"/>
                <a:ext cx="6412708" cy="3233313"/>
              </a:xfrm>
              <a:prstGeom prst="rect">
                <a:avLst/>
              </a:prstGeom>
            </p:spPr>
          </p:pic>
          <p:sp>
            <p:nvSpPr>
              <p:cNvPr id="5" name="TextBox 4">
                <a:extLst>
                  <a:ext uri="{FF2B5EF4-FFF2-40B4-BE49-F238E27FC236}">
                    <a16:creationId xmlns:a16="http://schemas.microsoft.com/office/drawing/2014/main" id="{093D43C9-91F7-33BD-FBCD-14A6BF1C9AF1}"/>
                  </a:ext>
                </a:extLst>
              </p:cNvPr>
              <p:cNvSpPr txBox="1"/>
              <p:nvPr/>
            </p:nvSpPr>
            <p:spPr>
              <a:xfrm>
                <a:off x="8224108" y="4663594"/>
                <a:ext cx="2141679" cy="1003416"/>
              </a:xfrm>
              <a:prstGeom prst="rect">
                <a:avLst/>
              </a:prstGeom>
              <a:solidFill>
                <a:schemeClr val="bg1"/>
              </a:solidFill>
            </p:spPr>
            <p:txBody>
              <a:bodyPr wrap="square" rtlCol="0">
                <a:spAutoFit/>
              </a:bodyPr>
              <a:lstStyle/>
              <a:p>
                <a:pPr>
                  <a:lnSpc>
                    <a:spcPts val="1180"/>
                  </a:lnSpc>
                </a:pPr>
                <a:r>
                  <a:rPr lang="en-US" sz="900" i="1"/>
                  <a:t>BRAF</a:t>
                </a:r>
                <a:r>
                  <a:rPr lang="en-US" sz="900" baseline="30000"/>
                  <a:t>V600E</a:t>
                </a:r>
              </a:p>
              <a:p>
                <a:pPr>
                  <a:lnSpc>
                    <a:spcPts val="1180"/>
                  </a:lnSpc>
                </a:pPr>
                <a:r>
                  <a:rPr lang="en-US" sz="900" i="1"/>
                  <a:t>BRAF</a:t>
                </a:r>
                <a:r>
                  <a:rPr lang="en-US" sz="900" baseline="30000"/>
                  <a:t>V600E</a:t>
                </a:r>
                <a:r>
                  <a:rPr lang="en-US" sz="900"/>
                  <a:t> + </a:t>
                </a:r>
                <a:r>
                  <a:rPr lang="en-US" sz="900" i="1"/>
                  <a:t>IDH1</a:t>
                </a:r>
                <a:r>
                  <a:rPr lang="en-US" sz="900"/>
                  <a:t> R132C</a:t>
                </a:r>
              </a:p>
              <a:p>
                <a:pPr>
                  <a:lnSpc>
                    <a:spcPts val="1180"/>
                  </a:lnSpc>
                </a:pPr>
                <a:r>
                  <a:rPr lang="en-US" sz="900" i="1"/>
                  <a:t>BRAF</a:t>
                </a:r>
                <a:r>
                  <a:rPr lang="en-US" sz="900" baseline="30000"/>
                  <a:t>V600E</a:t>
                </a:r>
                <a:r>
                  <a:rPr lang="en-US" sz="900"/>
                  <a:t> + </a:t>
                </a:r>
                <a:r>
                  <a:rPr lang="en-US" sz="900" i="1" err="1"/>
                  <a:t>cMET</a:t>
                </a:r>
                <a:r>
                  <a:rPr lang="en-US" sz="900" i="1"/>
                  <a:t> </a:t>
                </a:r>
                <a:r>
                  <a:rPr lang="en-US" sz="900"/>
                  <a:t>ex 14</a:t>
                </a:r>
                <a:r>
                  <a:rPr lang="en-US" sz="900" i="1"/>
                  <a:t> </a:t>
                </a:r>
                <a:r>
                  <a:rPr lang="en-US" sz="900"/>
                  <a:t>skipping</a:t>
                </a:r>
              </a:p>
              <a:p>
                <a:pPr>
                  <a:lnSpc>
                    <a:spcPts val="1180"/>
                  </a:lnSpc>
                </a:pPr>
                <a:r>
                  <a:rPr lang="en-US" sz="900" i="1"/>
                  <a:t>BRAF</a:t>
                </a:r>
                <a:r>
                  <a:rPr lang="en-US" sz="900" baseline="30000"/>
                  <a:t>V600E</a:t>
                </a:r>
                <a:r>
                  <a:rPr lang="en-US" sz="900"/>
                  <a:t> + </a:t>
                </a:r>
                <a:r>
                  <a:rPr lang="en-US" sz="900" i="1"/>
                  <a:t>mTOR </a:t>
                </a:r>
                <a:r>
                  <a:rPr lang="en-US" sz="900"/>
                  <a:t>T1977K</a:t>
                </a:r>
              </a:p>
              <a:p>
                <a:pPr>
                  <a:lnSpc>
                    <a:spcPts val="1180"/>
                  </a:lnSpc>
                </a:pPr>
                <a:r>
                  <a:rPr lang="en-US" sz="900" i="1"/>
                  <a:t>BRAF</a:t>
                </a:r>
                <a:r>
                  <a:rPr lang="en-US" sz="900" baseline="30000"/>
                  <a:t>V600E</a:t>
                </a:r>
                <a:r>
                  <a:rPr lang="en-US" sz="900"/>
                  <a:t> + </a:t>
                </a:r>
                <a:r>
                  <a:rPr lang="en-US" sz="900" i="1"/>
                  <a:t>KRAS</a:t>
                </a:r>
                <a:r>
                  <a:rPr lang="en-US" sz="900"/>
                  <a:t> G13C</a:t>
                </a:r>
              </a:p>
              <a:p>
                <a:pPr>
                  <a:lnSpc>
                    <a:spcPts val="1180"/>
                  </a:lnSpc>
                </a:pPr>
                <a:r>
                  <a:rPr lang="en-US" sz="900" i="1"/>
                  <a:t>BRAF</a:t>
                </a:r>
                <a:r>
                  <a:rPr lang="en-US" sz="900" baseline="30000"/>
                  <a:t>V600E</a:t>
                </a:r>
                <a:r>
                  <a:rPr lang="en-US" sz="900"/>
                  <a:t> + </a:t>
                </a:r>
                <a:r>
                  <a:rPr lang="en-US" sz="900" i="1"/>
                  <a:t>BRAF</a:t>
                </a:r>
                <a:r>
                  <a:rPr lang="en-US" sz="900"/>
                  <a:t> G466V</a:t>
                </a:r>
              </a:p>
            </p:txBody>
          </p:sp>
          <p:pic>
            <p:nvPicPr>
              <p:cNvPr id="26" name="Picture 25" descr="A picture containing text, font, design, typography&#10;&#10;Description automatically generated">
                <a:extLst>
                  <a:ext uri="{FF2B5EF4-FFF2-40B4-BE49-F238E27FC236}">
                    <a16:creationId xmlns:a16="http://schemas.microsoft.com/office/drawing/2014/main" id="{B9301436-C680-5703-D85D-0A0D4703C67D}"/>
                  </a:ext>
                </a:extLst>
              </p:cNvPr>
              <p:cNvPicPr>
                <a:picLocks noChangeAspect="1"/>
              </p:cNvPicPr>
              <p:nvPr/>
            </p:nvPicPr>
            <p:blipFill rotWithShape="1">
              <a:blip r:embed="rId4">
                <a:extLst>
                  <a:ext uri="{28A0092B-C50C-407E-A947-70E740481C1C}">
                    <a14:useLocalDpi xmlns:a14="http://schemas.microsoft.com/office/drawing/2010/main" val="0"/>
                  </a:ext>
                </a:extLst>
              </a:blip>
              <a:srcRect r="85655"/>
              <a:stretch/>
            </p:blipFill>
            <p:spPr>
              <a:xfrm>
                <a:off x="10230895" y="4707749"/>
                <a:ext cx="225523" cy="901574"/>
              </a:xfrm>
              <a:prstGeom prst="rect">
                <a:avLst/>
              </a:prstGeom>
            </p:spPr>
          </p:pic>
          <p:sp>
            <p:nvSpPr>
              <p:cNvPr id="21" name="TextBox 20">
                <a:extLst>
                  <a:ext uri="{FF2B5EF4-FFF2-40B4-BE49-F238E27FC236}">
                    <a16:creationId xmlns:a16="http://schemas.microsoft.com/office/drawing/2014/main" id="{4F3840E9-793B-D12B-CEB0-49DE21F81ECD}"/>
                  </a:ext>
                </a:extLst>
              </p:cNvPr>
              <p:cNvSpPr txBox="1"/>
              <p:nvPr/>
            </p:nvSpPr>
            <p:spPr>
              <a:xfrm>
                <a:off x="8110139" y="6017180"/>
                <a:ext cx="1531295" cy="307777"/>
              </a:xfrm>
              <a:prstGeom prst="rect">
                <a:avLst/>
              </a:prstGeom>
              <a:solidFill>
                <a:schemeClr val="bg1"/>
              </a:solidFill>
            </p:spPr>
            <p:txBody>
              <a:bodyPr wrap="square" rtlCol="0">
                <a:spAutoFit/>
              </a:bodyPr>
              <a:lstStyle/>
              <a:p>
                <a:r>
                  <a:rPr lang="en-US" sz="1400" b="1"/>
                  <a:t>OS (months)</a:t>
                </a:r>
              </a:p>
            </p:txBody>
          </p:sp>
          <p:sp>
            <p:nvSpPr>
              <p:cNvPr id="8" name="TextBox 7">
                <a:extLst>
                  <a:ext uri="{FF2B5EF4-FFF2-40B4-BE49-F238E27FC236}">
                    <a16:creationId xmlns:a16="http://schemas.microsoft.com/office/drawing/2014/main" id="{74F608D8-A2ED-2645-8FF1-77526C378378}"/>
                  </a:ext>
                </a:extLst>
              </p:cNvPr>
              <p:cNvSpPr txBox="1"/>
              <p:nvPr/>
            </p:nvSpPr>
            <p:spPr>
              <a:xfrm>
                <a:off x="10393598" y="4671474"/>
                <a:ext cx="1755312" cy="909031"/>
              </a:xfrm>
              <a:prstGeom prst="rect">
                <a:avLst/>
              </a:prstGeom>
              <a:solidFill>
                <a:schemeClr val="bg1"/>
              </a:solidFill>
            </p:spPr>
            <p:txBody>
              <a:bodyPr wrap="square" rtlCol="0">
                <a:spAutoFit/>
              </a:bodyPr>
              <a:lstStyle/>
              <a:p>
                <a:pPr>
                  <a:lnSpc>
                    <a:spcPts val="1270"/>
                  </a:lnSpc>
                </a:pPr>
                <a:r>
                  <a:rPr lang="en-US" sz="850" i="1"/>
                  <a:t>BRAF</a:t>
                </a:r>
                <a:r>
                  <a:rPr lang="en-US" sz="850" baseline="30000"/>
                  <a:t>V600E</a:t>
                </a:r>
                <a:r>
                  <a:rPr lang="en-US" sz="850"/>
                  <a:t> + </a:t>
                </a:r>
                <a:r>
                  <a:rPr lang="en-US" sz="850" i="1"/>
                  <a:t>IDH1</a:t>
                </a:r>
                <a:r>
                  <a:rPr lang="en-US" sz="850"/>
                  <a:t> R132C</a:t>
                </a:r>
              </a:p>
              <a:p>
                <a:pPr>
                  <a:lnSpc>
                    <a:spcPts val="1270"/>
                  </a:lnSpc>
                </a:pPr>
                <a:r>
                  <a:rPr lang="en-US" sz="850" i="1"/>
                  <a:t>BRAF</a:t>
                </a:r>
                <a:r>
                  <a:rPr lang="en-US" sz="850" baseline="30000"/>
                  <a:t>V600E</a:t>
                </a:r>
                <a:r>
                  <a:rPr lang="en-US" sz="850"/>
                  <a:t> + </a:t>
                </a:r>
                <a:r>
                  <a:rPr lang="en-US" sz="850" i="1"/>
                  <a:t>PIK3CA </a:t>
                </a:r>
                <a:r>
                  <a:rPr lang="en-US" sz="850"/>
                  <a:t>E545K</a:t>
                </a:r>
              </a:p>
              <a:p>
                <a:pPr>
                  <a:lnSpc>
                    <a:spcPts val="1270"/>
                  </a:lnSpc>
                </a:pPr>
                <a:r>
                  <a:rPr lang="en-US" sz="850" i="1"/>
                  <a:t>BRAF</a:t>
                </a:r>
                <a:r>
                  <a:rPr lang="en-US" sz="850" baseline="30000"/>
                  <a:t>V600E</a:t>
                </a:r>
                <a:r>
                  <a:rPr lang="en-US" sz="850"/>
                  <a:t> + </a:t>
                </a:r>
                <a:r>
                  <a:rPr lang="en-US" sz="850" i="1"/>
                  <a:t>PIK3CA </a:t>
                </a:r>
                <a:r>
                  <a:rPr lang="en-US" sz="850"/>
                  <a:t>E542K</a:t>
                </a:r>
              </a:p>
              <a:p>
                <a:pPr>
                  <a:lnSpc>
                    <a:spcPts val="1270"/>
                  </a:lnSpc>
                </a:pPr>
                <a:r>
                  <a:rPr lang="en-US" sz="850" i="1"/>
                  <a:t>BRAF</a:t>
                </a:r>
                <a:r>
                  <a:rPr lang="en-US" sz="850" baseline="30000"/>
                  <a:t>V600E</a:t>
                </a:r>
                <a:r>
                  <a:rPr lang="en-US" sz="850"/>
                  <a:t> + </a:t>
                </a:r>
                <a:r>
                  <a:rPr lang="en-US" sz="850" i="1"/>
                  <a:t>IDH1</a:t>
                </a:r>
                <a:r>
                  <a:rPr lang="en-US" sz="850"/>
                  <a:t> R132L</a:t>
                </a:r>
              </a:p>
              <a:p>
                <a:pPr>
                  <a:lnSpc>
                    <a:spcPts val="1270"/>
                  </a:lnSpc>
                </a:pPr>
                <a:r>
                  <a:rPr lang="en-US" sz="850" i="1"/>
                  <a:t>BRAF</a:t>
                </a:r>
                <a:r>
                  <a:rPr lang="en-US" sz="850" baseline="30000"/>
                  <a:t>V600E</a:t>
                </a:r>
                <a:r>
                  <a:rPr lang="en-US" sz="850"/>
                  <a:t> + </a:t>
                </a:r>
                <a:r>
                  <a:rPr lang="en-US" sz="850" i="1"/>
                  <a:t>IDH1</a:t>
                </a:r>
                <a:r>
                  <a:rPr lang="en-US" sz="850"/>
                  <a:t> R132L</a:t>
                </a:r>
              </a:p>
            </p:txBody>
          </p:sp>
          <p:sp>
            <p:nvSpPr>
              <p:cNvPr id="20" name="TextBox 19">
                <a:extLst>
                  <a:ext uri="{FF2B5EF4-FFF2-40B4-BE49-F238E27FC236}">
                    <a16:creationId xmlns:a16="http://schemas.microsoft.com/office/drawing/2014/main" id="{B0956539-B84A-F867-28A1-1478DA5FD760}"/>
                  </a:ext>
                </a:extLst>
              </p:cNvPr>
              <p:cNvSpPr txBox="1"/>
              <p:nvPr/>
            </p:nvSpPr>
            <p:spPr>
              <a:xfrm rot="16200000">
                <a:off x="3571678" y="4114552"/>
                <a:ext cx="3005035" cy="523220"/>
              </a:xfrm>
              <a:prstGeom prst="rect">
                <a:avLst/>
              </a:prstGeom>
              <a:solidFill>
                <a:schemeClr val="bg1"/>
              </a:solidFill>
            </p:spPr>
            <p:txBody>
              <a:bodyPr wrap="square" rtlCol="0">
                <a:spAutoFit/>
              </a:bodyPr>
              <a:lstStyle/>
              <a:p>
                <a:pPr algn="ctr"/>
                <a:r>
                  <a:rPr lang="en-US" sz="1400" b="1"/>
                  <a:t>Patients in Cohort B and C with </a:t>
                </a:r>
                <a:r>
                  <a:rPr lang="en-US" sz="1400" b="1" i="1"/>
                  <a:t>BRAF</a:t>
                </a:r>
                <a:r>
                  <a:rPr lang="en-US" sz="1400" b="1" baseline="30000"/>
                  <a:t>V600E</a:t>
                </a:r>
                <a:r>
                  <a:rPr lang="en-US" sz="1400" b="1"/>
                  <a:t> mutations</a:t>
                </a:r>
              </a:p>
            </p:txBody>
          </p:sp>
        </p:grpSp>
        <p:sp>
          <p:nvSpPr>
            <p:cNvPr id="16" name="TextBox 15">
              <a:extLst>
                <a:ext uri="{FF2B5EF4-FFF2-40B4-BE49-F238E27FC236}">
                  <a16:creationId xmlns:a16="http://schemas.microsoft.com/office/drawing/2014/main" id="{C7545357-D3E0-AD63-3682-AE24EF6AA842}"/>
                </a:ext>
              </a:extLst>
            </p:cNvPr>
            <p:cNvSpPr txBox="1"/>
            <p:nvPr/>
          </p:nvSpPr>
          <p:spPr>
            <a:xfrm>
              <a:off x="9653999" y="4044671"/>
              <a:ext cx="1120820" cy="338554"/>
            </a:xfrm>
            <a:prstGeom prst="rect">
              <a:avLst/>
            </a:prstGeom>
            <a:solidFill>
              <a:schemeClr val="bg1"/>
            </a:solidFill>
          </p:spPr>
          <p:txBody>
            <a:bodyPr wrap="none" rtlCol="0">
              <a:spAutoFit/>
            </a:bodyPr>
            <a:lstStyle/>
            <a:p>
              <a:r>
                <a:rPr lang="en-US" sz="1600" b="1"/>
                <a:t>Mutation*</a:t>
              </a:r>
            </a:p>
          </p:txBody>
        </p:sp>
      </p:grpSp>
      <p:sp>
        <p:nvSpPr>
          <p:cNvPr id="2" name="Titre 1">
            <a:extLst>
              <a:ext uri="{FF2B5EF4-FFF2-40B4-BE49-F238E27FC236}">
                <a16:creationId xmlns:a16="http://schemas.microsoft.com/office/drawing/2014/main" id="{279659AA-FF45-59BD-E5DF-1195E1DD8B21}"/>
              </a:ext>
            </a:extLst>
          </p:cNvPr>
          <p:cNvSpPr>
            <a:spLocks noGrp="1"/>
          </p:cNvSpPr>
          <p:nvPr>
            <p:ph type="title"/>
          </p:nvPr>
        </p:nvSpPr>
        <p:spPr/>
        <p:txBody>
          <a:bodyPr>
            <a:noAutofit/>
          </a:bodyPr>
          <a:lstStyle/>
          <a:p>
            <a:r>
              <a:rPr kumimoji="0" lang="en-GB" sz="2400" b="1" i="0" u="none" strike="noStrike" kern="1200" cap="none" spc="0" normalizeH="0" baseline="0" noProof="0">
                <a:ln>
                  <a:noFill/>
                </a:ln>
                <a:solidFill>
                  <a:srgbClr val="0061A7"/>
                </a:solidFill>
                <a:effectLst/>
                <a:uLnTx/>
                <a:uFillTx/>
                <a:latin typeface="Arial" pitchFamily="34" charset="0"/>
                <a:ea typeface="ＭＳ Ｐゴシック" charset="0"/>
                <a:cs typeface="Arial" pitchFamily="34" charset="0"/>
              </a:rPr>
              <a:t>Exploratory genomic analysis indicated that the presence of coexisting genomic alterations might influence clinical outcomes of patients; however, these results require further investigation</a:t>
            </a:r>
            <a:endParaRPr lang="en-GB"/>
          </a:p>
        </p:txBody>
      </p:sp>
      <p:sp>
        <p:nvSpPr>
          <p:cNvPr id="3" name="Espace réservé du contenu 2">
            <a:extLst>
              <a:ext uri="{FF2B5EF4-FFF2-40B4-BE49-F238E27FC236}">
                <a16:creationId xmlns:a16="http://schemas.microsoft.com/office/drawing/2014/main" id="{AD2700C3-90CC-BCAA-26B1-6813A7744E34}"/>
              </a:ext>
            </a:extLst>
          </p:cNvPr>
          <p:cNvSpPr>
            <a:spLocks noGrp="1"/>
          </p:cNvSpPr>
          <p:nvPr>
            <p:ph idx="1"/>
          </p:nvPr>
        </p:nvSpPr>
        <p:spPr>
          <a:xfrm>
            <a:off x="675238" y="1520844"/>
            <a:ext cx="10678562" cy="502431"/>
          </a:xfrm>
          <a:prstGeom prst="roundRect">
            <a:avLst/>
          </a:prstGeom>
          <a:solidFill>
            <a:schemeClr val="accent2"/>
          </a:solidFill>
        </p:spPr>
        <p:txBody>
          <a:bodyPr anchor="ctr">
            <a:normAutofit/>
          </a:bodyPr>
          <a:lstStyle/>
          <a:p>
            <a:r>
              <a:rPr lang="en-GB" sz="1600">
                <a:solidFill>
                  <a:schemeClr val="bg1"/>
                </a:solidFill>
              </a:rPr>
              <a:t>Genomic Landscape of Baseline Alterations Among Patients With </a:t>
            </a:r>
            <a:r>
              <a:rPr lang="en-GB" sz="1600" i="1">
                <a:solidFill>
                  <a:schemeClr val="bg1"/>
                </a:solidFill>
              </a:rPr>
              <a:t>BRAF</a:t>
            </a:r>
            <a:r>
              <a:rPr lang="en-GB" sz="1600" baseline="30000">
                <a:solidFill>
                  <a:schemeClr val="bg1"/>
                </a:solidFill>
              </a:rPr>
              <a:t>V600E</a:t>
            </a:r>
            <a:r>
              <a:rPr lang="en-GB" sz="1600">
                <a:solidFill>
                  <a:schemeClr val="bg1"/>
                </a:solidFill>
              </a:rPr>
              <a:t>-Mutant NSCLC</a:t>
            </a:r>
            <a:endParaRPr lang="fr-FR" sz="1600">
              <a:solidFill>
                <a:schemeClr val="bg1"/>
              </a:solidFill>
            </a:endParaRPr>
          </a:p>
        </p:txBody>
      </p:sp>
      <p:sp>
        <p:nvSpPr>
          <p:cNvPr id="4" name="Espace réservé du texte 3">
            <a:extLst>
              <a:ext uri="{FF2B5EF4-FFF2-40B4-BE49-F238E27FC236}">
                <a16:creationId xmlns:a16="http://schemas.microsoft.com/office/drawing/2014/main" id="{EDC4EB91-7C2D-8CAD-B6CF-69A81DCD0430}"/>
              </a:ext>
            </a:extLst>
          </p:cNvPr>
          <p:cNvSpPr>
            <a:spLocks noGrp="1"/>
          </p:cNvSpPr>
          <p:nvPr>
            <p:ph type="body" sz="quarter" idx="10"/>
          </p:nvPr>
        </p:nvSpPr>
        <p:spPr>
          <a:xfrm>
            <a:off x="838200" y="6015093"/>
            <a:ext cx="10515600" cy="626780"/>
          </a:xfrm>
        </p:spPr>
        <p:txBody>
          <a:bodyPr/>
          <a:lstStyle/>
          <a:p>
            <a:r>
              <a:rPr lang="en-GB">
                <a:ea typeface="Calibri" panose="020F0502020204030204" pitchFamily="34" charset="0"/>
              </a:rPr>
              <a:t>*Please see slide notes for expansion of mutation acronyms. </a:t>
            </a:r>
            <a:endParaRPr lang="en-GB"/>
          </a:p>
          <a:p>
            <a:r>
              <a:rPr lang="en-GB" sz="900" i="1">
                <a:effectLst/>
                <a:ea typeface="Calibri" panose="020F0502020204030204" pitchFamily="34" charset="0"/>
              </a:rPr>
              <a:t>BRAF</a:t>
            </a:r>
            <a:r>
              <a:rPr lang="en-GB" sz="900">
                <a:effectLst/>
                <a:ea typeface="Calibri" panose="020F0502020204030204" pitchFamily="34" charset="0"/>
              </a:rPr>
              <a:t>, B-Raf proto-oncogene serine/threonine-protein kinase; </a:t>
            </a:r>
            <a:r>
              <a:rPr lang="en-GB" sz="900" err="1">
                <a:effectLst/>
                <a:ea typeface="Calibri" panose="020F0502020204030204" pitchFamily="34" charset="0"/>
              </a:rPr>
              <a:t>cMET</a:t>
            </a:r>
            <a:r>
              <a:rPr lang="en-GB" sz="900">
                <a:effectLst/>
                <a:ea typeface="Calibri" panose="020F0502020204030204" pitchFamily="34" charset="0"/>
              </a:rPr>
              <a:t>, receptor tyrosine kinase mesenchymal-epithelial transition factor; NSCLC, non-small cell lung cancer; OS, overall survival; PI3K, phosphoinositide-3-kinase</a:t>
            </a:r>
            <a:r>
              <a:rPr lang="en-GB">
                <a:ea typeface="Calibri" panose="020F0502020204030204" pitchFamily="34" charset="0"/>
              </a:rPr>
              <a:t>. </a:t>
            </a:r>
            <a:r>
              <a:rPr lang="en-GB"/>
              <a:t>Planchard D, et al. </a:t>
            </a:r>
            <a:r>
              <a:rPr lang="en-GB" i="1"/>
              <a:t>J </a:t>
            </a:r>
            <a:r>
              <a:rPr lang="en-GB" i="1" err="1"/>
              <a:t>Thorac</a:t>
            </a:r>
            <a:r>
              <a:rPr lang="en-GB" i="1"/>
              <a:t> Oncol. </a:t>
            </a:r>
            <a:r>
              <a:rPr lang="en-GB"/>
              <a:t>2022;17(1):103-115.</a:t>
            </a:r>
          </a:p>
        </p:txBody>
      </p:sp>
      <p:sp>
        <p:nvSpPr>
          <p:cNvPr id="7" name="ZoneTexte 6">
            <a:extLst>
              <a:ext uri="{FF2B5EF4-FFF2-40B4-BE49-F238E27FC236}">
                <a16:creationId xmlns:a16="http://schemas.microsoft.com/office/drawing/2014/main" id="{5FC5F4B8-C3FF-9F05-2287-4F0D29AC13EF}"/>
              </a:ext>
            </a:extLst>
          </p:cNvPr>
          <p:cNvSpPr txBox="1"/>
          <p:nvPr/>
        </p:nvSpPr>
        <p:spPr>
          <a:xfrm>
            <a:off x="440816" y="2182045"/>
            <a:ext cx="4433740" cy="3693319"/>
          </a:xfrm>
          <a:prstGeom prst="rect">
            <a:avLst/>
          </a:prstGeom>
          <a:noFill/>
        </p:spPr>
        <p:txBody>
          <a:bodyPr wrap="square" rtlCol="0">
            <a:spAutoFit/>
          </a:bodyPr>
          <a:lstStyle/>
          <a:p>
            <a:pPr marL="180975" indent="-180975" algn="l">
              <a:spcAft>
                <a:spcPts val="600"/>
              </a:spcAft>
              <a:buFont typeface="Arial" panose="020B0604020202020204" pitchFamily="34" charset="0"/>
              <a:buChar char="•"/>
            </a:pPr>
            <a:r>
              <a:rPr lang="en-US" sz="1600" b="0" i="0" u="none" strike="noStrike" baseline="0">
                <a:solidFill>
                  <a:srgbClr val="0061A7"/>
                </a:solidFill>
              </a:rPr>
              <a:t>Phase </a:t>
            </a:r>
            <a:r>
              <a:rPr lang="en-US" sz="1600">
                <a:solidFill>
                  <a:srgbClr val="0061A7"/>
                </a:solidFill>
              </a:rPr>
              <a:t>2</a:t>
            </a:r>
            <a:r>
              <a:rPr lang="en-US" sz="1600" b="0" i="0" u="none" strike="noStrike" baseline="0">
                <a:solidFill>
                  <a:srgbClr val="0061A7"/>
                </a:solidFill>
              </a:rPr>
              <a:t> study evaluating the combination of dabrafenib + trame</a:t>
            </a:r>
            <a:r>
              <a:rPr lang="en-US" sz="1600">
                <a:solidFill>
                  <a:srgbClr val="0061A7"/>
                </a:solidFill>
              </a:rPr>
              <a:t>tinib: </a:t>
            </a:r>
            <a:r>
              <a:rPr lang="en-US" sz="1600" b="0" i="0" u="none" strike="noStrike" baseline="0">
                <a:solidFill>
                  <a:srgbClr val="0061A7"/>
                </a:solidFill>
              </a:rPr>
              <a:t>86 samples available for testing (57 samples from Cohort B pretreated patients and 29 samples from Cohort C treatment-naïve patients)</a:t>
            </a:r>
            <a:endParaRPr lang="en-US" sz="1600">
              <a:solidFill>
                <a:srgbClr val="0061A7"/>
              </a:solidFill>
            </a:endParaRPr>
          </a:p>
          <a:p>
            <a:pPr marL="180975" indent="-180975" algn="l">
              <a:spcAft>
                <a:spcPts val="600"/>
              </a:spcAft>
              <a:buFont typeface="Arial" panose="020B0604020202020204" pitchFamily="34" charset="0"/>
              <a:buChar char="•"/>
            </a:pPr>
            <a:r>
              <a:rPr lang="en-GB" sz="1600" b="1" u="none" strike="noStrike" baseline="0">
                <a:solidFill>
                  <a:srgbClr val="0061A7"/>
                </a:solidFill>
              </a:rPr>
              <a:t>Concomitant genomic alterations were </a:t>
            </a:r>
            <a:r>
              <a:rPr lang="en-US" sz="1600" b="1" u="none" strike="noStrike" baseline="0">
                <a:solidFill>
                  <a:srgbClr val="0061A7"/>
                </a:solidFill>
              </a:rPr>
              <a:t>found in the </a:t>
            </a:r>
            <a:r>
              <a:rPr lang="en-US" sz="1600" b="1" u="none" strike="noStrike" baseline="0" err="1">
                <a:solidFill>
                  <a:srgbClr val="0061A7"/>
                </a:solidFill>
              </a:rPr>
              <a:t>tumours</a:t>
            </a:r>
            <a:r>
              <a:rPr lang="en-US" sz="1600" b="1" u="none" strike="noStrike" baseline="0">
                <a:solidFill>
                  <a:srgbClr val="0061A7"/>
                </a:solidFill>
              </a:rPr>
              <a:t> from 11 patients (22%)</a:t>
            </a:r>
            <a:endParaRPr lang="en-US" sz="1600" b="0" i="0" u="none" strike="noStrike" baseline="0">
              <a:solidFill>
                <a:srgbClr val="0061A7"/>
              </a:solidFill>
            </a:endParaRPr>
          </a:p>
          <a:p>
            <a:pPr marL="180975" indent="-180975" algn="l">
              <a:buFont typeface="Arial" panose="020B0604020202020204" pitchFamily="34" charset="0"/>
              <a:buChar char="•"/>
            </a:pPr>
            <a:r>
              <a:rPr lang="en-US" sz="1600">
                <a:solidFill>
                  <a:srgbClr val="0061A7"/>
                </a:solidFill>
              </a:rPr>
              <a:t>Patients with concomitant genetic mutations (in addition to </a:t>
            </a:r>
            <a:r>
              <a:rPr lang="en-US" sz="1600" i="1">
                <a:solidFill>
                  <a:srgbClr val="0061A7"/>
                </a:solidFill>
              </a:rPr>
              <a:t>BRAF</a:t>
            </a:r>
            <a:r>
              <a:rPr lang="en-US" sz="1600">
                <a:solidFill>
                  <a:srgbClr val="0061A7"/>
                </a:solidFill>
              </a:rPr>
              <a:t>) in the PI3K pathway (n=4) had a numerically shorter median OS of 5.4 months as compared with 22.7 months in 34 patients </a:t>
            </a:r>
            <a:r>
              <a:rPr lang="en-GB" sz="1600">
                <a:solidFill>
                  <a:srgbClr val="0061A7"/>
                </a:solidFill>
              </a:rPr>
              <a:t>with a single </a:t>
            </a:r>
            <a:r>
              <a:rPr lang="en-GB" sz="1600" i="1">
                <a:solidFill>
                  <a:srgbClr val="0061A7"/>
                </a:solidFill>
              </a:rPr>
              <a:t>BRAF</a:t>
            </a:r>
            <a:r>
              <a:rPr lang="en-GB" sz="1600" baseline="30000">
                <a:solidFill>
                  <a:srgbClr val="0061A7"/>
                </a:solidFill>
              </a:rPr>
              <a:t>V600E</a:t>
            </a:r>
            <a:r>
              <a:rPr lang="en-GB" sz="1600">
                <a:solidFill>
                  <a:srgbClr val="0061A7"/>
                </a:solidFill>
              </a:rPr>
              <a:t> mutation (p=0.0660)</a:t>
            </a:r>
          </a:p>
        </p:txBody>
      </p:sp>
      <p:sp>
        <p:nvSpPr>
          <p:cNvPr id="19" name="TextBox 18">
            <a:extLst>
              <a:ext uri="{FF2B5EF4-FFF2-40B4-BE49-F238E27FC236}">
                <a16:creationId xmlns:a16="http://schemas.microsoft.com/office/drawing/2014/main" id="{9DE82855-76F7-C7B0-CA8F-2CDAA3E3B1C5}"/>
              </a:ext>
            </a:extLst>
          </p:cNvPr>
          <p:cNvSpPr txBox="1"/>
          <p:nvPr/>
        </p:nvSpPr>
        <p:spPr>
          <a:xfrm>
            <a:off x="5137231" y="5334427"/>
            <a:ext cx="6605626"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92201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529AA-F976-5C98-2E5C-85A71734623C}"/>
              </a:ext>
            </a:extLst>
          </p:cNvPr>
          <p:cNvSpPr>
            <a:spLocks noGrp="1"/>
          </p:cNvSpPr>
          <p:nvPr>
            <p:ph type="title"/>
          </p:nvPr>
        </p:nvSpPr>
        <p:spPr>
          <a:xfrm>
            <a:off x="838200" y="365126"/>
            <a:ext cx="10515600" cy="728544"/>
          </a:xfrm>
        </p:spPr>
        <p:txBody>
          <a:bodyPr>
            <a:normAutofit/>
          </a:bodyPr>
          <a:lstStyle/>
          <a:p>
            <a:r>
              <a:rPr lang="en-GB" sz="2400">
                <a:solidFill>
                  <a:srgbClr val="0061A7"/>
                </a:solidFill>
                <a:latin typeface="Arial" pitchFamily="34" charset="0"/>
                <a:ea typeface="ＭＳ Ｐゴシック" charset="0"/>
                <a:cs typeface="Arial" pitchFamily="34" charset="0"/>
              </a:rPr>
              <a:t>Contents</a:t>
            </a:r>
          </a:p>
        </p:txBody>
      </p:sp>
      <p:sp>
        <p:nvSpPr>
          <p:cNvPr id="6" name="Text Placeholder 5">
            <a:extLst>
              <a:ext uri="{FF2B5EF4-FFF2-40B4-BE49-F238E27FC236}">
                <a16:creationId xmlns:a16="http://schemas.microsoft.com/office/drawing/2014/main" id="{0803BB81-094E-FA64-74D7-62420A177C79}"/>
              </a:ext>
            </a:extLst>
          </p:cNvPr>
          <p:cNvSpPr>
            <a:spLocks noGrp="1"/>
          </p:cNvSpPr>
          <p:nvPr>
            <p:ph type="body" sz="quarter" idx="10"/>
          </p:nvPr>
        </p:nvSpPr>
        <p:spPr>
          <a:xfrm>
            <a:off x="838200" y="6313881"/>
            <a:ext cx="10515600" cy="327025"/>
          </a:xfrm>
        </p:spPr>
        <p:txBody>
          <a:bodyPr/>
          <a:lstStyle/>
          <a:p>
            <a:r>
              <a:rPr lang="en-GB" sz="900" i="1">
                <a:effectLst/>
                <a:latin typeface="Arial" panose="020B0604020202020204" pitchFamily="34" charset="0"/>
                <a:cs typeface="Arial" panose="020B0604020202020204" pitchFamily="34" charset="0"/>
              </a:rPr>
              <a:t>BRAF</a:t>
            </a:r>
            <a:r>
              <a:rPr lang="en-GB" sz="900">
                <a:effectLst/>
                <a:latin typeface="Arial" panose="020B0604020202020204" pitchFamily="34" charset="0"/>
                <a:cs typeface="Arial" panose="020B0604020202020204" pitchFamily="34" charset="0"/>
              </a:rPr>
              <a:t>, B-Raf proto-oncogene serine/threonine-protein kinase; BRAF, B-Raf serine/threonine-protein kinase; </a:t>
            </a:r>
            <a:r>
              <a:rPr lang="en-GB">
                <a:latin typeface="Arial" panose="020B0604020202020204" pitchFamily="34" charset="0"/>
                <a:cs typeface="Arial" panose="020B0604020202020204" pitchFamily="34" charset="0"/>
              </a:rPr>
              <a:t>MAPK, mitogen-activated protein kinase; NSCLC, non-small cell lung cancer.</a:t>
            </a:r>
            <a:endParaRPr lang="en-US">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FD324DA-618D-8C16-5050-B5CE2F18CB13}"/>
              </a:ext>
            </a:extLst>
          </p:cNvPr>
          <p:cNvGrpSpPr/>
          <p:nvPr/>
        </p:nvGrpSpPr>
        <p:grpSpPr>
          <a:xfrm>
            <a:off x="2148730" y="1987176"/>
            <a:ext cx="7892115" cy="459872"/>
            <a:chOff x="2148730" y="2122503"/>
            <a:chExt cx="7892115" cy="459872"/>
          </a:xfrm>
        </p:grpSpPr>
        <p:sp>
          <p:nvSpPr>
            <p:cNvPr id="7" name="Freeform 6">
              <a:hlinkClick r:id="rId3" action="ppaction://hlinksldjump"/>
              <a:extLst>
                <a:ext uri="{FF2B5EF4-FFF2-40B4-BE49-F238E27FC236}">
                  <a16:creationId xmlns:a16="http://schemas.microsoft.com/office/drawing/2014/main" id="{C95D7027-F5B9-2F6F-7B2D-6729E42DDBED}"/>
                </a:ext>
              </a:extLst>
            </p:cNvPr>
            <p:cNvSpPr/>
            <p:nvPr/>
          </p:nvSpPr>
          <p:spPr>
            <a:xfrm>
              <a:off x="2378666" y="2122503"/>
              <a:ext cx="7662179" cy="459872"/>
            </a:xfrm>
            <a:custGeom>
              <a:avLst/>
              <a:gdLst>
                <a:gd name="connsiteX0" fmla="*/ 0 w 7662179"/>
                <a:gd name="connsiteY0" fmla="*/ 0 h 459870"/>
                <a:gd name="connsiteX1" fmla="*/ 7432244 w 7662179"/>
                <a:gd name="connsiteY1" fmla="*/ 0 h 459870"/>
                <a:gd name="connsiteX2" fmla="*/ 7662179 w 7662179"/>
                <a:gd name="connsiteY2" fmla="*/ 229935 h 459870"/>
                <a:gd name="connsiteX3" fmla="*/ 7432244 w 7662179"/>
                <a:gd name="connsiteY3" fmla="*/ 459870 h 459870"/>
                <a:gd name="connsiteX4" fmla="*/ 0 w 7662179"/>
                <a:gd name="connsiteY4" fmla="*/ 459870 h 459870"/>
                <a:gd name="connsiteX5" fmla="*/ 0 w 7662179"/>
                <a:gd name="connsiteY5" fmla="*/ 0 h 45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2179" h="459870">
                  <a:moveTo>
                    <a:pt x="7662179" y="459869"/>
                  </a:moveTo>
                  <a:lnTo>
                    <a:pt x="229935" y="459869"/>
                  </a:lnTo>
                  <a:lnTo>
                    <a:pt x="0" y="229935"/>
                  </a:lnTo>
                  <a:lnTo>
                    <a:pt x="229935" y="1"/>
                  </a:lnTo>
                  <a:lnTo>
                    <a:pt x="7662179" y="1"/>
                  </a:lnTo>
                  <a:lnTo>
                    <a:pt x="7662179" y="4598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7757" tIns="68581" rIns="128016" bIns="68581" numCol="1" spcCol="1270" anchor="ctr" anchorCtr="0">
              <a:noAutofit/>
            </a:bodyPr>
            <a:lstStyle/>
            <a:p>
              <a:pPr marL="0" lvl="0" indent="0" algn="ctr" defTabSz="800100">
                <a:lnSpc>
                  <a:spcPct val="90000"/>
                </a:lnSpc>
                <a:spcBef>
                  <a:spcPct val="0"/>
                </a:spcBef>
                <a:spcAft>
                  <a:spcPct val="35000"/>
                </a:spcAft>
                <a:buNone/>
              </a:pPr>
              <a:r>
                <a:rPr lang="en-GB" sz="1800" kern="1200" noProof="0"/>
                <a:t>Role of BRAF in the MAPK signalling pathway</a:t>
              </a:r>
            </a:p>
          </p:txBody>
        </p:sp>
        <p:sp>
          <p:nvSpPr>
            <p:cNvPr id="9" name="Oval 8">
              <a:extLst>
                <a:ext uri="{FF2B5EF4-FFF2-40B4-BE49-F238E27FC236}">
                  <a16:creationId xmlns:a16="http://schemas.microsoft.com/office/drawing/2014/main" id="{4F38D554-5C89-35C3-F9B6-065458C81F66}"/>
                </a:ext>
              </a:extLst>
            </p:cNvPr>
            <p:cNvSpPr/>
            <p:nvPr/>
          </p:nvSpPr>
          <p:spPr>
            <a:xfrm>
              <a:off x="2148730" y="2122504"/>
              <a:ext cx="459870" cy="45987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sv-SE"/>
            </a:p>
          </p:txBody>
        </p:sp>
      </p:grpSp>
      <p:grpSp>
        <p:nvGrpSpPr>
          <p:cNvPr id="10" name="Group 9">
            <a:extLst>
              <a:ext uri="{FF2B5EF4-FFF2-40B4-BE49-F238E27FC236}">
                <a16:creationId xmlns:a16="http://schemas.microsoft.com/office/drawing/2014/main" id="{1BDD50BC-D442-928D-22B5-6D0672091C14}"/>
              </a:ext>
            </a:extLst>
          </p:cNvPr>
          <p:cNvGrpSpPr/>
          <p:nvPr/>
        </p:nvGrpSpPr>
        <p:grpSpPr>
          <a:xfrm>
            <a:off x="2148730" y="2708877"/>
            <a:ext cx="7892115" cy="459872"/>
            <a:chOff x="2148730" y="2745285"/>
            <a:chExt cx="7892115" cy="459872"/>
          </a:xfrm>
        </p:grpSpPr>
        <p:sp>
          <p:nvSpPr>
            <p:cNvPr id="12" name="Freeform 11">
              <a:hlinkClick r:id="rId4" action="ppaction://hlinksldjump"/>
              <a:extLst>
                <a:ext uri="{FF2B5EF4-FFF2-40B4-BE49-F238E27FC236}">
                  <a16:creationId xmlns:a16="http://schemas.microsoft.com/office/drawing/2014/main" id="{C17F5E92-3F8F-ED46-D6E4-82C59705F9C2}"/>
                </a:ext>
              </a:extLst>
            </p:cNvPr>
            <p:cNvSpPr/>
            <p:nvPr/>
          </p:nvSpPr>
          <p:spPr>
            <a:xfrm>
              <a:off x="2378666" y="2745285"/>
              <a:ext cx="7662179" cy="459872"/>
            </a:xfrm>
            <a:custGeom>
              <a:avLst/>
              <a:gdLst>
                <a:gd name="connsiteX0" fmla="*/ 0 w 7662179"/>
                <a:gd name="connsiteY0" fmla="*/ 0 h 459870"/>
                <a:gd name="connsiteX1" fmla="*/ 7432244 w 7662179"/>
                <a:gd name="connsiteY1" fmla="*/ 0 h 459870"/>
                <a:gd name="connsiteX2" fmla="*/ 7662179 w 7662179"/>
                <a:gd name="connsiteY2" fmla="*/ 229935 h 459870"/>
                <a:gd name="connsiteX3" fmla="*/ 7432244 w 7662179"/>
                <a:gd name="connsiteY3" fmla="*/ 459870 h 459870"/>
                <a:gd name="connsiteX4" fmla="*/ 0 w 7662179"/>
                <a:gd name="connsiteY4" fmla="*/ 459870 h 459870"/>
                <a:gd name="connsiteX5" fmla="*/ 0 w 7662179"/>
                <a:gd name="connsiteY5" fmla="*/ 0 h 45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2179" h="459870">
                  <a:moveTo>
                    <a:pt x="7662179" y="459869"/>
                  </a:moveTo>
                  <a:lnTo>
                    <a:pt x="229935" y="459869"/>
                  </a:lnTo>
                  <a:lnTo>
                    <a:pt x="0" y="229935"/>
                  </a:lnTo>
                  <a:lnTo>
                    <a:pt x="229935" y="1"/>
                  </a:lnTo>
                  <a:lnTo>
                    <a:pt x="7662179" y="1"/>
                  </a:lnTo>
                  <a:lnTo>
                    <a:pt x="7662179" y="4598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7757" tIns="68581" rIns="128016" bIns="68581" numCol="1" spcCol="1270" anchor="ctr" anchorCtr="0">
              <a:noAutofit/>
            </a:bodyPr>
            <a:lstStyle/>
            <a:p>
              <a:pPr marL="0" lvl="0" indent="0" algn="ctr" defTabSz="800100">
                <a:lnSpc>
                  <a:spcPct val="90000"/>
                </a:lnSpc>
                <a:spcBef>
                  <a:spcPct val="0"/>
                </a:spcBef>
                <a:spcAft>
                  <a:spcPct val="35000"/>
                </a:spcAft>
                <a:buNone/>
              </a:pPr>
              <a:r>
                <a:rPr lang="en-US" i="1">
                  <a:solidFill>
                    <a:schemeClr val="bg1"/>
                  </a:solidFill>
                </a:rPr>
                <a:t>BRAF</a:t>
              </a:r>
              <a:r>
                <a:rPr lang="en-US">
                  <a:solidFill>
                    <a:schemeClr val="bg1"/>
                  </a:solidFill>
                </a:rPr>
                <a:t>-mutant NSCLC: </a:t>
              </a:r>
              <a:r>
                <a:rPr lang="en-US"/>
                <a:t>Patient and disease characteristics</a:t>
              </a:r>
              <a:endParaRPr lang="en-GB" sz="1800" kern="1200" noProof="0"/>
            </a:p>
          </p:txBody>
        </p:sp>
        <p:sp>
          <p:nvSpPr>
            <p:cNvPr id="13" name="Oval 12">
              <a:extLst>
                <a:ext uri="{FF2B5EF4-FFF2-40B4-BE49-F238E27FC236}">
                  <a16:creationId xmlns:a16="http://schemas.microsoft.com/office/drawing/2014/main" id="{86EB7E7F-8DD1-0B31-FCBF-8AB7F60DC331}"/>
                </a:ext>
              </a:extLst>
            </p:cNvPr>
            <p:cNvSpPr/>
            <p:nvPr/>
          </p:nvSpPr>
          <p:spPr>
            <a:xfrm>
              <a:off x="2148730" y="2745286"/>
              <a:ext cx="459870" cy="45987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sv-SE"/>
            </a:p>
          </p:txBody>
        </p:sp>
      </p:grpSp>
      <p:grpSp>
        <p:nvGrpSpPr>
          <p:cNvPr id="11" name="Group 10">
            <a:extLst>
              <a:ext uri="{FF2B5EF4-FFF2-40B4-BE49-F238E27FC236}">
                <a16:creationId xmlns:a16="http://schemas.microsoft.com/office/drawing/2014/main" id="{C78D724B-1D42-DE9F-3673-E0699086DC2C}"/>
              </a:ext>
            </a:extLst>
          </p:cNvPr>
          <p:cNvGrpSpPr/>
          <p:nvPr/>
        </p:nvGrpSpPr>
        <p:grpSpPr>
          <a:xfrm>
            <a:off x="2148730" y="3430578"/>
            <a:ext cx="7892115" cy="459872"/>
            <a:chOff x="2148730" y="3939575"/>
            <a:chExt cx="7892115" cy="459872"/>
          </a:xfrm>
        </p:grpSpPr>
        <p:sp>
          <p:nvSpPr>
            <p:cNvPr id="16" name="Freeform 15">
              <a:hlinkClick r:id="rId5" action="ppaction://hlinksldjump"/>
              <a:extLst>
                <a:ext uri="{FF2B5EF4-FFF2-40B4-BE49-F238E27FC236}">
                  <a16:creationId xmlns:a16="http://schemas.microsoft.com/office/drawing/2014/main" id="{D3DB5FB9-0139-3631-1A6B-97C8BE016455}"/>
                </a:ext>
              </a:extLst>
            </p:cNvPr>
            <p:cNvSpPr/>
            <p:nvPr/>
          </p:nvSpPr>
          <p:spPr>
            <a:xfrm>
              <a:off x="2378666" y="3939575"/>
              <a:ext cx="7662179" cy="459872"/>
            </a:xfrm>
            <a:custGeom>
              <a:avLst/>
              <a:gdLst>
                <a:gd name="connsiteX0" fmla="*/ 0 w 7662179"/>
                <a:gd name="connsiteY0" fmla="*/ 0 h 459870"/>
                <a:gd name="connsiteX1" fmla="*/ 7432244 w 7662179"/>
                <a:gd name="connsiteY1" fmla="*/ 0 h 459870"/>
                <a:gd name="connsiteX2" fmla="*/ 7662179 w 7662179"/>
                <a:gd name="connsiteY2" fmla="*/ 229935 h 459870"/>
                <a:gd name="connsiteX3" fmla="*/ 7432244 w 7662179"/>
                <a:gd name="connsiteY3" fmla="*/ 459870 h 459870"/>
                <a:gd name="connsiteX4" fmla="*/ 0 w 7662179"/>
                <a:gd name="connsiteY4" fmla="*/ 459870 h 459870"/>
                <a:gd name="connsiteX5" fmla="*/ 0 w 7662179"/>
                <a:gd name="connsiteY5" fmla="*/ 0 h 45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2179" h="459870">
                  <a:moveTo>
                    <a:pt x="7662179" y="459869"/>
                  </a:moveTo>
                  <a:lnTo>
                    <a:pt x="229935" y="459869"/>
                  </a:lnTo>
                  <a:lnTo>
                    <a:pt x="0" y="229935"/>
                  </a:lnTo>
                  <a:lnTo>
                    <a:pt x="229935" y="1"/>
                  </a:lnTo>
                  <a:lnTo>
                    <a:pt x="7662179" y="1"/>
                  </a:lnTo>
                  <a:lnTo>
                    <a:pt x="7662179" y="4598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7757" tIns="68581" rIns="128016" bIns="68581" numCol="1" spcCol="1270" anchor="ctr" anchorCtr="0">
              <a:noAutofit/>
            </a:bodyPr>
            <a:lstStyle/>
            <a:p>
              <a:pPr marL="0" lvl="0" indent="0" algn="ctr" defTabSz="800100">
                <a:lnSpc>
                  <a:spcPct val="90000"/>
                </a:lnSpc>
                <a:spcBef>
                  <a:spcPct val="0"/>
                </a:spcBef>
                <a:spcAft>
                  <a:spcPct val="35000"/>
                </a:spcAft>
                <a:buNone/>
              </a:pPr>
              <a:r>
                <a:rPr lang="en-US"/>
                <a:t>Testing for </a:t>
              </a:r>
              <a:r>
                <a:rPr lang="en-US" i="1"/>
                <a:t>BRAF</a:t>
              </a:r>
              <a:r>
                <a:rPr lang="en-US"/>
                <a:t> mutations in NSCLC</a:t>
              </a:r>
              <a:endParaRPr lang="en-GB" sz="1800" kern="1200" noProof="0"/>
            </a:p>
          </p:txBody>
        </p:sp>
        <p:sp>
          <p:nvSpPr>
            <p:cNvPr id="17" name="Oval 16">
              <a:extLst>
                <a:ext uri="{FF2B5EF4-FFF2-40B4-BE49-F238E27FC236}">
                  <a16:creationId xmlns:a16="http://schemas.microsoft.com/office/drawing/2014/main" id="{4C25DC7A-625A-AEDB-A719-262C44842787}"/>
                </a:ext>
              </a:extLst>
            </p:cNvPr>
            <p:cNvSpPr/>
            <p:nvPr/>
          </p:nvSpPr>
          <p:spPr>
            <a:xfrm>
              <a:off x="2148730" y="3939576"/>
              <a:ext cx="459870" cy="45987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sv-SE"/>
            </a:p>
          </p:txBody>
        </p:sp>
      </p:grpSp>
      <p:grpSp>
        <p:nvGrpSpPr>
          <p:cNvPr id="22" name="Group 21">
            <a:extLst>
              <a:ext uri="{FF2B5EF4-FFF2-40B4-BE49-F238E27FC236}">
                <a16:creationId xmlns:a16="http://schemas.microsoft.com/office/drawing/2014/main" id="{12F4C086-35CA-E897-9E68-B9773CA6554C}"/>
              </a:ext>
            </a:extLst>
          </p:cNvPr>
          <p:cNvGrpSpPr/>
          <p:nvPr/>
        </p:nvGrpSpPr>
        <p:grpSpPr>
          <a:xfrm>
            <a:off x="2148730" y="4152279"/>
            <a:ext cx="7892115" cy="459872"/>
            <a:chOff x="2148730" y="4536720"/>
            <a:chExt cx="7892115" cy="459872"/>
          </a:xfrm>
        </p:grpSpPr>
        <p:sp>
          <p:nvSpPr>
            <p:cNvPr id="18" name="Freeform 17">
              <a:hlinkClick r:id="" action="ppaction://noaction"/>
              <a:extLst>
                <a:ext uri="{FF2B5EF4-FFF2-40B4-BE49-F238E27FC236}">
                  <a16:creationId xmlns:a16="http://schemas.microsoft.com/office/drawing/2014/main" id="{FBAEACCA-110C-5D43-00C6-C944571C83AA}"/>
                </a:ext>
              </a:extLst>
            </p:cNvPr>
            <p:cNvSpPr/>
            <p:nvPr/>
          </p:nvSpPr>
          <p:spPr>
            <a:xfrm>
              <a:off x="2378666" y="4536720"/>
              <a:ext cx="7662179" cy="459872"/>
            </a:xfrm>
            <a:custGeom>
              <a:avLst/>
              <a:gdLst>
                <a:gd name="connsiteX0" fmla="*/ 0 w 7662179"/>
                <a:gd name="connsiteY0" fmla="*/ 0 h 459870"/>
                <a:gd name="connsiteX1" fmla="*/ 7432244 w 7662179"/>
                <a:gd name="connsiteY1" fmla="*/ 0 h 459870"/>
                <a:gd name="connsiteX2" fmla="*/ 7662179 w 7662179"/>
                <a:gd name="connsiteY2" fmla="*/ 229935 h 459870"/>
                <a:gd name="connsiteX3" fmla="*/ 7432244 w 7662179"/>
                <a:gd name="connsiteY3" fmla="*/ 459870 h 459870"/>
                <a:gd name="connsiteX4" fmla="*/ 0 w 7662179"/>
                <a:gd name="connsiteY4" fmla="*/ 459870 h 459870"/>
                <a:gd name="connsiteX5" fmla="*/ 0 w 7662179"/>
                <a:gd name="connsiteY5" fmla="*/ 0 h 45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2179" h="459870">
                  <a:moveTo>
                    <a:pt x="7662179" y="459869"/>
                  </a:moveTo>
                  <a:lnTo>
                    <a:pt x="229935" y="459869"/>
                  </a:lnTo>
                  <a:lnTo>
                    <a:pt x="0" y="229935"/>
                  </a:lnTo>
                  <a:lnTo>
                    <a:pt x="229935" y="1"/>
                  </a:lnTo>
                  <a:lnTo>
                    <a:pt x="7662179" y="1"/>
                  </a:lnTo>
                  <a:lnTo>
                    <a:pt x="7662179" y="4598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7757" tIns="68581" rIns="128016" bIns="68581" numCol="1" spcCol="1270" anchor="ctr" anchorCtr="0">
              <a:noAutofit/>
            </a:bodyPr>
            <a:lstStyle/>
            <a:p>
              <a:pPr marL="0" lvl="0" indent="0" algn="ctr" defTabSz="800100">
                <a:lnSpc>
                  <a:spcPct val="90000"/>
                </a:lnSpc>
                <a:spcBef>
                  <a:spcPct val="0"/>
                </a:spcBef>
                <a:spcAft>
                  <a:spcPct val="35000"/>
                </a:spcAft>
                <a:buNone/>
              </a:pPr>
              <a:r>
                <a:rPr lang="en-GB" sz="1800" kern="1200" noProof="0"/>
                <a:t>Treatment for </a:t>
              </a:r>
              <a:r>
                <a:rPr lang="en-GB" sz="1800" i="1" kern="1200" noProof="0"/>
                <a:t>BRAF</a:t>
              </a:r>
              <a:r>
                <a:rPr lang="en-GB" sz="1800" kern="1200" baseline="30000" noProof="0"/>
                <a:t>V600</a:t>
              </a:r>
              <a:r>
                <a:rPr lang="en-GB" sz="1800" kern="1200" noProof="0"/>
                <a:t>-mutant NSCLC</a:t>
              </a:r>
            </a:p>
          </p:txBody>
        </p:sp>
        <p:sp>
          <p:nvSpPr>
            <p:cNvPr id="19" name="Oval 18">
              <a:extLst>
                <a:ext uri="{FF2B5EF4-FFF2-40B4-BE49-F238E27FC236}">
                  <a16:creationId xmlns:a16="http://schemas.microsoft.com/office/drawing/2014/main" id="{20D5BFDE-E7E6-0FAB-6A3C-03282971B9A0}"/>
                </a:ext>
              </a:extLst>
            </p:cNvPr>
            <p:cNvSpPr/>
            <p:nvPr/>
          </p:nvSpPr>
          <p:spPr>
            <a:xfrm>
              <a:off x="2148730" y="4536721"/>
              <a:ext cx="459870" cy="45987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sv-SE"/>
            </a:p>
          </p:txBody>
        </p:sp>
      </p:grpSp>
      <p:grpSp>
        <p:nvGrpSpPr>
          <p:cNvPr id="23" name="Group 22">
            <a:extLst>
              <a:ext uri="{FF2B5EF4-FFF2-40B4-BE49-F238E27FC236}">
                <a16:creationId xmlns:a16="http://schemas.microsoft.com/office/drawing/2014/main" id="{41A26C59-C846-F4BD-0A42-05DA7CD789DF}"/>
              </a:ext>
            </a:extLst>
          </p:cNvPr>
          <p:cNvGrpSpPr/>
          <p:nvPr/>
        </p:nvGrpSpPr>
        <p:grpSpPr>
          <a:xfrm>
            <a:off x="2148730" y="4873982"/>
            <a:ext cx="7892115" cy="459871"/>
            <a:chOff x="2148730" y="5133865"/>
            <a:chExt cx="7892115" cy="459871"/>
          </a:xfrm>
        </p:grpSpPr>
        <p:sp>
          <p:nvSpPr>
            <p:cNvPr id="20" name="Freeform 19">
              <a:hlinkClick r:id="" action="ppaction://noaction"/>
              <a:extLst>
                <a:ext uri="{FF2B5EF4-FFF2-40B4-BE49-F238E27FC236}">
                  <a16:creationId xmlns:a16="http://schemas.microsoft.com/office/drawing/2014/main" id="{3A2D9F65-E9E2-4CD6-1200-D4179187D592}"/>
                </a:ext>
              </a:extLst>
            </p:cNvPr>
            <p:cNvSpPr/>
            <p:nvPr/>
          </p:nvSpPr>
          <p:spPr>
            <a:xfrm>
              <a:off x="2378666" y="5133865"/>
              <a:ext cx="7662179" cy="459871"/>
            </a:xfrm>
            <a:custGeom>
              <a:avLst/>
              <a:gdLst>
                <a:gd name="connsiteX0" fmla="*/ 0 w 7662179"/>
                <a:gd name="connsiteY0" fmla="*/ 0 h 459870"/>
                <a:gd name="connsiteX1" fmla="*/ 7432244 w 7662179"/>
                <a:gd name="connsiteY1" fmla="*/ 0 h 459870"/>
                <a:gd name="connsiteX2" fmla="*/ 7662179 w 7662179"/>
                <a:gd name="connsiteY2" fmla="*/ 229935 h 459870"/>
                <a:gd name="connsiteX3" fmla="*/ 7432244 w 7662179"/>
                <a:gd name="connsiteY3" fmla="*/ 459870 h 459870"/>
                <a:gd name="connsiteX4" fmla="*/ 0 w 7662179"/>
                <a:gd name="connsiteY4" fmla="*/ 459870 h 459870"/>
                <a:gd name="connsiteX5" fmla="*/ 0 w 7662179"/>
                <a:gd name="connsiteY5" fmla="*/ 0 h 45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2179" h="459870">
                  <a:moveTo>
                    <a:pt x="7662179" y="459869"/>
                  </a:moveTo>
                  <a:lnTo>
                    <a:pt x="229935" y="459869"/>
                  </a:lnTo>
                  <a:lnTo>
                    <a:pt x="0" y="229935"/>
                  </a:lnTo>
                  <a:lnTo>
                    <a:pt x="229935" y="1"/>
                  </a:lnTo>
                  <a:lnTo>
                    <a:pt x="7662179" y="1"/>
                  </a:lnTo>
                  <a:lnTo>
                    <a:pt x="7662179" y="4598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7757" tIns="68581"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noProof="0"/>
                <a:t>Summary</a:t>
              </a:r>
            </a:p>
          </p:txBody>
        </p:sp>
        <p:sp>
          <p:nvSpPr>
            <p:cNvPr id="21" name="Oval 20">
              <a:extLst>
                <a:ext uri="{FF2B5EF4-FFF2-40B4-BE49-F238E27FC236}">
                  <a16:creationId xmlns:a16="http://schemas.microsoft.com/office/drawing/2014/main" id="{FB03E22F-D8E4-74FC-D101-B7E34E20B4B5}"/>
                </a:ext>
              </a:extLst>
            </p:cNvPr>
            <p:cNvSpPr/>
            <p:nvPr/>
          </p:nvSpPr>
          <p:spPr>
            <a:xfrm>
              <a:off x="2148730" y="5133866"/>
              <a:ext cx="459870" cy="45987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sv-SE"/>
            </a:p>
          </p:txBody>
        </p:sp>
      </p:grpSp>
    </p:spTree>
    <p:extLst>
      <p:ext uri="{BB962C8B-B14F-4D97-AF65-F5344CB8AC3E}">
        <p14:creationId xmlns:p14="http://schemas.microsoft.com/office/powerpoint/2010/main" val="2168695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B905F-6C9C-B76F-2511-FEC9293F46C3}"/>
              </a:ext>
            </a:extLst>
          </p:cNvPr>
          <p:cNvSpPr>
            <a:spLocks noGrp="1"/>
          </p:cNvSpPr>
          <p:nvPr>
            <p:ph type="title"/>
          </p:nvPr>
        </p:nvSpPr>
        <p:spPr/>
        <p:txBody>
          <a:bodyPr>
            <a:normAutofit/>
          </a:bodyPr>
          <a:lstStyle/>
          <a:p>
            <a:r>
              <a:rPr lang="en-GB" sz="2400">
                <a:solidFill>
                  <a:srgbClr val="0061A7"/>
                </a:solidFill>
                <a:latin typeface="Arial" pitchFamily="34" charset="0"/>
                <a:ea typeface="ＭＳ Ｐゴシック" charset="0"/>
                <a:cs typeface="Arial" pitchFamily="34" charset="0"/>
              </a:rPr>
              <a:t>Patient and disease characteristics: Summary</a:t>
            </a:r>
          </a:p>
        </p:txBody>
      </p:sp>
      <p:sp>
        <p:nvSpPr>
          <p:cNvPr id="3" name="Espace réservé du contenu 2">
            <a:extLst>
              <a:ext uri="{FF2B5EF4-FFF2-40B4-BE49-F238E27FC236}">
                <a16:creationId xmlns:a16="http://schemas.microsoft.com/office/drawing/2014/main" id="{D0396FC8-2D9B-578C-FE43-8D005CAD972C}"/>
              </a:ext>
            </a:extLst>
          </p:cNvPr>
          <p:cNvSpPr>
            <a:spLocks noGrp="1"/>
          </p:cNvSpPr>
          <p:nvPr>
            <p:ph idx="1"/>
          </p:nvPr>
        </p:nvSpPr>
        <p:spPr/>
        <p:txBody>
          <a:bodyPr>
            <a:normAutofit/>
          </a:bodyPr>
          <a:lstStyle/>
          <a:p>
            <a:r>
              <a:rPr lang="en-US" sz="1800" i="1">
                <a:solidFill>
                  <a:srgbClr val="0061A7"/>
                </a:solidFill>
                <a:latin typeface="Arial" pitchFamily="34" charset="0"/>
                <a:ea typeface="ＭＳ Ｐゴシック" charset="0"/>
                <a:cs typeface="Arial" pitchFamily="34" charset="0"/>
              </a:rPr>
              <a:t>BRAF</a:t>
            </a:r>
            <a:r>
              <a:rPr lang="en-US" sz="1800">
                <a:solidFill>
                  <a:srgbClr val="0061A7"/>
                </a:solidFill>
                <a:latin typeface="Arial" pitchFamily="34" charset="0"/>
                <a:ea typeface="ＭＳ Ｐゴシック" charset="0"/>
                <a:cs typeface="Arial" pitchFamily="34" charset="0"/>
              </a:rPr>
              <a:t> mutations are rare in NSCLC, occurring in </a:t>
            </a:r>
            <a:r>
              <a:rPr lang="en-US" sz="1800" b="1">
                <a:solidFill>
                  <a:srgbClr val="0061A7"/>
                </a:solidFill>
                <a:latin typeface="Arial" pitchFamily="34" charset="0"/>
                <a:ea typeface="ＭＳ Ｐゴシック" charset="0"/>
                <a:cs typeface="Arial" pitchFamily="34" charset="0"/>
              </a:rPr>
              <a:t>approximately 2% of cases</a:t>
            </a:r>
            <a:r>
              <a:rPr lang="en-US" sz="1800" baseline="30000">
                <a:solidFill>
                  <a:srgbClr val="0061A7"/>
                </a:solidFill>
                <a:latin typeface="Arial" pitchFamily="34" charset="0"/>
                <a:ea typeface="ＭＳ Ｐゴシック" charset="0"/>
                <a:cs typeface="Arial" pitchFamily="34" charset="0"/>
              </a:rPr>
              <a:t>1-3</a:t>
            </a:r>
          </a:p>
          <a:p>
            <a:r>
              <a:rPr lang="en-US" sz="1800" i="1">
                <a:solidFill>
                  <a:srgbClr val="0061A7"/>
                </a:solidFill>
              </a:rPr>
              <a:t>BRAF</a:t>
            </a:r>
            <a:r>
              <a:rPr lang="en-US" sz="1800">
                <a:solidFill>
                  <a:srgbClr val="0061A7"/>
                </a:solidFill>
              </a:rPr>
              <a:t> mutations seem to be associated with a </a:t>
            </a:r>
            <a:r>
              <a:rPr lang="en-US" sz="1800" b="1">
                <a:solidFill>
                  <a:srgbClr val="0061A7"/>
                </a:solidFill>
              </a:rPr>
              <a:t>positive smoking history </a:t>
            </a:r>
            <a:r>
              <a:rPr lang="en-US" sz="1800">
                <a:solidFill>
                  <a:srgbClr val="0061A7"/>
                </a:solidFill>
              </a:rPr>
              <a:t>(current or former smoking)</a:t>
            </a:r>
            <a:r>
              <a:rPr lang="en-US" sz="1800" baseline="30000">
                <a:solidFill>
                  <a:srgbClr val="0061A7"/>
                </a:solidFill>
              </a:rPr>
              <a:t>4</a:t>
            </a:r>
            <a:endParaRPr lang="en-US" sz="1800">
              <a:solidFill>
                <a:srgbClr val="0061A7"/>
              </a:solidFill>
            </a:endParaRPr>
          </a:p>
          <a:p>
            <a:r>
              <a:rPr lang="en-US" sz="1800">
                <a:solidFill>
                  <a:srgbClr val="0061A7"/>
                </a:solidFill>
              </a:rPr>
              <a:t>The most common histological pattern in </a:t>
            </a:r>
            <a:r>
              <a:rPr lang="en-US" sz="1800" i="1">
                <a:solidFill>
                  <a:srgbClr val="0061A7"/>
                </a:solidFill>
              </a:rPr>
              <a:t>BRAF</a:t>
            </a:r>
            <a:r>
              <a:rPr lang="en-US" sz="1800">
                <a:solidFill>
                  <a:srgbClr val="0061A7"/>
                </a:solidFill>
              </a:rPr>
              <a:t>-mutant NSCLC is </a:t>
            </a:r>
            <a:r>
              <a:rPr lang="en-GB" sz="1800" b="1">
                <a:solidFill>
                  <a:srgbClr val="0061A7"/>
                </a:solidFill>
              </a:rPr>
              <a:t>adenocarcinoma</a:t>
            </a:r>
            <a:r>
              <a:rPr lang="en-GB" sz="1800" baseline="30000">
                <a:solidFill>
                  <a:srgbClr val="0061A7"/>
                </a:solidFill>
              </a:rPr>
              <a:t>4</a:t>
            </a:r>
            <a:endParaRPr lang="en-GB" sz="1800">
              <a:solidFill>
                <a:srgbClr val="0061A7"/>
              </a:solidFill>
            </a:endParaRPr>
          </a:p>
          <a:p>
            <a:r>
              <a:rPr lang="en-GB" sz="1800" b="1">
                <a:solidFill>
                  <a:srgbClr val="0061A7"/>
                </a:solidFill>
                <a:latin typeface="Arial" pitchFamily="34" charset="0"/>
                <a:ea typeface="ＭＳ Ｐゴシック" charset="0"/>
                <a:cs typeface="Arial" pitchFamily="34" charset="0"/>
              </a:rPr>
              <a:t>Clinical characteristics </a:t>
            </a:r>
            <a:r>
              <a:rPr lang="en-GB" sz="1800">
                <a:solidFill>
                  <a:srgbClr val="0061A7"/>
                </a:solidFill>
                <a:latin typeface="Arial" pitchFamily="34" charset="0"/>
                <a:ea typeface="ＭＳ Ｐゴシック" charset="0"/>
                <a:cs typeface="Arial" pitchFamily="34" charset="0"/>
              </a:rPr>
              <a:t>of </a:t>
            </a:r>
            <a:r>
              <a:rPr lang="en-GB" sz="1800" i="1">
                <a:solidFill>
                  <a:srgbClr val="0061A7"/>
                </a:solidFill>
                <a:latin typeface="Arial" pitchFamily="34" charset="0"/>
                <a:ea typeface="ＭＳ Ｐゴシック" charset="0"/>
                <a:cs typeface="Arial" pitchFamily="34" charset="0"/>
              </a:rPr>
              <a:t>BRAF</a:t>
            </a:r>
            <a:r>
              <a:rPr lang="en-GB" sz="1800">
                <a:solidFill>
                  <a:srgbClr val="0061A7"/>
                </a:solidFill>
                <a:latin typeface="Arial" pitchFamily="34" charset="0"/>
                <a:ea typeface="ＭＳ Ｐゴシック" charset="0"/>
                <a:cs typeface="Arial" pitchFamily="34" charset="0"/>
              </a:rPr>
              <a:t>-mutant</a:t>
            </a:r>
            <a:r>
              <a:rPr lang="en-GB" sz="1800" i="1">
                <a:solidFill>
                  <a:srgbClr val="0061A7"/>
                </a:solidFill>
                <a:latin typeface="Arial" pitchFamily="34" charset="0"/>
                <a:ea typeface="ＭＳ Ｐゴシック" charset="0"/>
                <a:cs typeface="Arial" pitchFamily="34" charset="0"/>
              </a:rPr>
              <a:t> </a:t>
            </a:r>
            <a:r>
              <a:rPr lang="en-GB" sz="1800">
                <a:solidFill>
                  <a:srgbClr val="0061A7"/>
                </a:solidFill>
                <a:latin typeface="Arial" pitchFamily="34" charset="0"/>
                <a:ea typeface="ＭＳ Ｐゴシック" charset="0"/>
                <a:cs typeface="Arial" pitchFamily="34" charset="0"/>
              </a:rPr>
              <a:t>NSCLC are </a:t>
            </a:r>
            <a:r>
              <a:rPr lang="en-GB" sz="1800" b="1">
                <a:solidFill>
                  <a:srgbClr val="0061A7"/>
                </a:solidFill>
                <a:latin typeface="Arial" pitchFamily="34" charset="0"/>
                <a:ea typeface="ＭＳ Ｐゴシック" charset="0"/>
                <a:cs typeface="Arial" pitchFamily="34" charset="0"/>
              </a:rPr>
              <a:t>difficult to clearly define due to small patient numbers</a:t>
            </a:r>
            <a:r>
              <a:rPr lang="en-GB" sz="1800" baseline="30000">
                <a:solidFill>
                  <a:srgbClr val="0061A7"/>
                </a:solidFill>
                <a:latin typeface="Arial" pitchFamily="34" charset="0"/>
                <a:ea typeface="ＭＳ Ｐゴシック" charset="0"/>
                <a:cs typeface="Arial" pitchFamily="34" charset="0"/>
              </a:rPr>
              <a:t>5,6</a:t>
            </a:r>
          </a:p>
          <a:p>
            <a:pPr algn="l">
              <a:spcAft>
                <a:spcPts val="600"/>
              </a:spcAft>
            </a:pPr>
            <a:r>
              <a:rPr lang="en-US" sz="1800">
                <a:solidFill>
                  <a:srgbClr val="0061A7"/>
                </a:solidFill>
              </a:rPr>
              <a:t>The </a:t>
            </a:r>
            <a:r>
              <a:rPr lang="en-US" sz="1800" b="1">
                <a:solidFill>
                  <a:srgbClr val="0061A7"/>
                </a:solidFill>
              </a:rPr>
              <a:t>prognostic impact </a:t>
            </a:r>
            <a:r>
              <a:rPr lang="en-US" sz="1800">
                <a:solidFill>
                  <a:srgbClr val="0061A7"/>
                </a:solidFill>
              </a:rPr>
              <a:t>of </a:t>
            </a:r>
            <a:r>
              <a:rPr lang="en-US" sz="1800" i="1">
                <a:solidFill>
                  <a:srgbClr val="0061A7"/>
                </a:solidFill>
              </a:rPr>
              <a:t>BRAF</a:t>
            </a:r>
            <a:r>
              <a:rPr lang="en-US" sz="1800">
                <a:solidFill>
                  <a:srgbClr val="0061A7"/>
                </a:solidFill>
              </a:rPr>
              <a:t> mutations is still </a:t>
            </a:r>
            <a:r>
              <a:rPr lang="en-GB" sz="1800" b="1">
                <a:solidFill>
                  <a:srgbClr val="0061A7"/>
                </a:solidFill>
              </a:rPr>
              <a:t>not clear</a:t>
            </a:r>
            <a:r>
              <a:rPr lang="en-US" sz="1800" b="1" baseline="30000">
                <a:solidFill>
                  <a:srgbClr val="0061A7"/>
                </a:solidFill>
              </a:rPr>
              <a:t>4</a:t>
            </a:r>
            <a:endParaRPr lang="en-GB" sz="1800">
              <a:solidFill>
                <a:srgbClr val="0061A7"/>
              </a:solidFill>
            </a:endParaRPr>
          </a:p>
        </p:txBody>
      </p:sp>
      <p:sp>
        <p:nvSpPr>
          <p:cNvPr id="7" name="Text Placeholder 6">
            <a:extLst>
              <a:ext uri="{FF2B5EF4-FFF2-40B4-BE49-F238E27FC236}">
                <a16:creationId xmlns:a16="http://schemas.microsoft.com/office/drawing/2014/main" id="{FC4F8469-C7F2-644F-E61E-FA95E912BA2C}"/>
              </a:ext>
            </a:extLst>
          </p:cNvPr>
          <p:cNvSpPr>
            <a:spLocks noGrp="1"/>
          </p:cNvSpPr>
          <p:nvPr>
            <p:ph type="body" sz="quarter" idx="10"/>
          </p:nvPr>
        </p:nvSpPr>
        <p:spPr>
          <a:xfrm>
            <a:off x="838200" y="6312938"/>
            <a:ext cx="10515600" cy="327025"/>
          </a:xfrm>
        </p:spPr>
        <p:txBody>
          <a:bodyPr/>
          <a:lstStyle/>
          <a:p>
            <a:r>
              <a:rPr lang="en-GB" i="1"/>
              <a:t>BRAF</a:t>
            </a:r>
            <a:r>
              <a:rPr lang="en-GB"/>
              <a:t>, B-Raf proto-oncogene </a:t>
            </a:r>
            <a:r>
              <a:rPr lang="en-GB">
                <a:solidFill>
                  <a:srgbClr val="354B54"/>
                </a:solidFill>
              </a:rPr>
              <a:t>serine</a:t>
            </a:r>
            <a:r>
              <a:rPr lang="en-GB"/>
              <a:t>/threonine-protein kinase; </a:t>
            </a:r>
            <a:r>
              <a:rPr lang="en-US"/>
              <a:t>NSCLC, non-small cell </a:t>
            </a:r>
            <a:r>
              <a:rPr lang="en-US">
                <a:solidFill>
                  <a:srgbClr val="354B54"/>
                </a:solidFill>
              </a:rPr>
              <a:t>lung</a:t>
            </a:r>
            <a:r>
              <a:rPr lang="en-US"/>
              <a:t> cancer.</a:t>
            </a:r>
          </a:p>
          <a:p>
            <a:r>
              <a:rPr lang="en-GB"/>
              <a:t>1. Kris MG, et al. </a:t>
            </a:r>
            <a:r>
              <a:rPr lang="en-GB" i="1"/>
              <a:t>JAMA.</a:t>
            </a:r>
            <a:r>
              <a:rPr lang="en-GB"/>
              <a:t> 2014;311(19):1998-2006; 2. Chia PL, et al. </a:t>
            </a:r>
            <a:r>
              <a:rPr lang="en-GB" i="1"/>
              <a:t>Clin </a:t>
            </a:r>
            <a:r>
              <a:rPr lang="en-GB" i="1" err="1"/>
              <a:t>Epidemiol</a:t>
            </a:r>
            <a:r>
              <a:rPr lang="en-GB" i="1"/>
              <a:t>. </a:t>
            </a:r>
            <a:r>
              <a:rPr lang="en-GB"/>
              <a:t>2014:6:423-432; 3. Planchard D, et al. </a:t>
            </a:r>
            <a:r>
              <a:rPr lang="en-GB" i="1"/>
              <a:t>Ann Oncol. </a:t>
            </a:r>
            <a:r>
              <a:rPr lang="en-GB"/>
              <a:t>2018;29:iv192-iv237; 4. </a:t>
            </a:r>
            <a:r>
              <a:rPr lang="en-US" err="1"/>
              <a:t>Riudavets</a:t>
            </a:r>
            <a:r>
              <a:rPr lang="en-US"/>
              <a:t> M, et al. </a:t>
            </a:r>
            <a:r>
              <a:rPr lang="en-US" i="1"/>
              <a:t>Lung Cancer. </a:t>
            </a:r>
            <a:r>
              <a:rPr lang="en-US"/>
              <a:t>2022;169:102-114; 5. </a:t>
            </a:r>
            <a:r>
              <a:rPr lang="en-GB" err="1"/>
              <a:t>Baik</a:t>
            </a:r>
            <a:r>
              <a:rPr lang="en-GB"/>
              <a:t> CS, et al. </a:t>
            </a:r>
            <a:r>
              <a:rPr lang="en-GB" i="1"/>
              <a:t>Oncologist.</a:t>
            </a:r>
            <a:r>
              <a:rPr lang="en-GB"/>
              <a:t> 2017;22(7):786-796; 6. </a:t>
            </a:r>
            <a:r>
              <a:rPr lang="en-GB" err="1"/>
              <a:t>Chevallier</a:t>
            </a:r>
            <a:r>
              <a:rPr lang="en-GB"/>
              <a:t> M, et al. </a:t>
            </a:r>
            <a:r>
              <a:rPr lang="en-GB" i="1"/>
              <a:t>World J Clin Oncol. </a:t>
            </a:r>
            <a:r>
              <a:rPr lang="en-GB"/>
              <a:t>2021;12(4):217-237.</a:t>
            </a:r>
            <a:endParaRPr lang="en-US"/>
          </a:p>
        </p:txBody>
      </p:sp>
    </p:spTree>
    <p:extLst>
      <p:ext uri="{BB962C8B-B14F-4D97-AF65-F5344CB8AC3E}">
        <p14:creationId xmlns:p14="http://schemas.microsoft.com/office/powerpoint/2010/main" val="244006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57A5-779C-61D5-1901-0F72A2AE4A5B}"/>
              </a:ext>
            </a:extLst>
          </p:cNvPr>
          <p:cNvSpPr>
            <a:spLocks noGrp="1"/>
          </p:cNvSpPr>
          <p:nvPr>
            <p:ph type="title"/>
          </p:nvPr>
        </p:nvSpPr>
        <p:spPr>
          <a:xfrm>
            <a:off x="466518" y="2859387"/>
            <a:ext cx="9663087" cy="1139226"/>
          </a:xfrm>
        </p:spPr>
        <p:txBody>
          <a:bodyPr anchor="ctr"/>
          <a:lstStyle/>
          <a:p>
            <a:r>
              <a:rPr lang="en-US" sz="3200">
                <a:solidFill>
                  <a:schemeClr val="bg1"/>
                </a:solidFill>
              </a:rPr>
              <a:t>Testing for </a:t>
            </a:r>
            <a:r>
              <a:rPr lang="en-US" sz="3200" i="1">
                <a:solidFill>
                  <a:schemeClr val="bg1"/>
                </a:solidFill>
              </a:rPr>
              <a:t>BRAF</a:t>
            </a:r>
            <a:r>
              <a:rPr lang="en-US" sz="3200">
                <a:solidFill>
                  <a:schemeClr val="bg1"/>
                </a:solidFill>
              </a:rPr>
              <a:t> mutations in NSCLC</a:t>
            </a:r>
          </a:p>
        </p:txBody>
      </p:sp>
      <p:sp>
        <p:nvSpPr>
          <p:cNvPr id="3" name="ZoneTexte 2">
            <a:extLst>
              <a:ext uri="{FF2B5EF4-FFF2-40B4-BE49-F238E27FC236}">
                <a16:creationId xmlns:a16="http://schemas.microsoft.com/office/drawing/2014/main" id="{100E41BA-06E3-79E2-7447-9E885BAFFACC}"/>
              </a:ext>
            </a:extLst>
          </p:cNvPr>
          <p:cNvSpPr txBox="1"/>
          <p:nvPr/>
        </p:nvSpPr>
        <p:spPr>
          <a:xfrm>
            <a:off x="840264" y="6458523"/>
            <a:ext cx="5160387" cy="230832"/>
          </a:xfrm>
          <a:prstGeom prst="rect">
            <a:avLst/>
          </a:prstGeom>
          <a:noFill/>
        </p:spPr>
        <p:txBody>
          <a:bodyPr wrap="none" rtlCol="0">
            <a:spAutoFit/>
          </a:bodyPr>
          <a:lstStyle/>
          <a:p>
            <a:r>
              <a:rPr lang="en-GB" sz="900" i="1">
                <a:solidFill>
                  <a:srgbClr val="354B54"/>
                </a:solidFill>
              </a:rPr>
              <a:t>BRAF</a:t>
            </a:r>
            <a:r>
              <a:rPr lang="en-GB" sz="900">
                <a:solidFill>
                  <a:srgbClr val="354B54"/>
                </a:solidFill>
              </a:rPr>
              <a:t>, B-Raf proto-oncogene serine/threonine-protein kinase; NSCLC, non-small cell lung cancer.</a:t>
            </a:r>
          </a:p>
        </p:txBody>
      </p:sp>
    </p:spTree>
    <p:extLst>
      <p:ext uri="{BB962C8B-B14F-4D97-AF65-F5344CB8AC3E}">
        <p14:creationId xmlns:p14="http://schemas.microsoft.com/office/powerpoint/2010/main" val="322555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6D21DDE-F40E-EE64-701C-B0185CE4B8DA}"/>
              </a:ext>
            </a:extLst>
          </p:cNvPr>
          <p:cNvSpPr>
            <a:spLocks noGrp="1"/>
          </p:cNvSpPr>
          <p:nvPr>
            <p:ph idx="1"/>
          </p:nvPr>
        </p:nvSpPr>
        <p:spPr>
          <a:xfrm>
            <a:off x="838200" y="1498161"/>
            <a:ext cx="5257800" cy="2938902"/>
          </a:xfrm>
        </p:spPr>
        <p:txBody>
          <a:bodyPr>
            <a:normAutofit/>
          </a:bodyPr>
          <a:lstStyle/>
          <a:p>
            <a:r>
              <a:rPr lang="en-US" sz="2000">
                <a:solidFill>
                  <a:srgbClr val="0061A7"/>
                </a:solidFill>
                <a:latin typeface="Arial" pitchFamily="34" charset="0"/>
                <a:ea typeface="ＭＳ Ｐゴシック" charset="0"/>
                <a:cs typeface="Arial" pitchFamily="34" charset="0"/>
              </a:rPr>
              <a:t>As driver mutations are common in NSCLC, </a:t>
            </a:r>
            <a:r>
              <a:rPr lang="en-US" sz="2000" b="1">
                <a:solidFill>
                  <a:srgbClr val="0061A7"/>
                </a:solidFill>
                <a:latin typeface="Arial" pitchFamily="34" charset="0"/>
                <a:ea typeface="ＭＳ Ｐゴシック" charset="0"/>
                <a:cs typeface="Arial" pitchFamily="34" charset="0"/>
              </a:rPr>
              <a:t>molecular screening should be standard in the work-up for patients </a:t>
            </a:r>
            <a:r>
              <a:rPr lang="en-US" sz="2000">
                <a:solidFill>
                  <a:srgbClr val="0061A7"/>
                </a:solidFill>
                <a:latin typeface="Arial" pitchFamily="34" charset="0"/>
                <a:ea typeface="ＭＳ Ｐゴシック" charset="0"/>
                <a:cs typeface="Arial" pitchFamily="34" charset="0"/>
              </a:rPr>
              <a:t>to take advantage of available targeted treatments</a:t>
            </a:r>
            <a:r>
              <a:rPr lang="en-US" sz="2000" baseline="30000">
                <a:solidFill>
                  <a:srgbClr val="0061A7"/>
                </a:solidFill>
                <a:latin typeface="Arial" pitchFamily="34" charset="0"/>
                <a:ea typeface="ＭＳ Ｐゴシック" charset="0"/>
                <a:cs typeface="Arial" pitchFamily="34" charset="0"/>
              </a:rPr>
              <a:t>1,2</a:t>
            </a:r>
          </a:p>
          <a:p>
            <a:r>
              <a:rPr lang="en-US" sz="2000">
                <a:solidFill>
                  <a:srgbClr val="0061A7"/>
                </a:solidFill>
                <a:latin typeface="Arial" pitchFamily="34" charset="0"/>
                <a:ea typeface="ＭＳ Ｐゴシック" charset="0"/>
                <a:cs typeface="Arial" pitchFamily="34" charset="0"/>
              </a:rPr>
              <a:t>Although testing for </a:t>
            </a:r>
            <a:r>
              <a:rPr lang="en-US" sz="2000" i="1">
                <a:solidFill>
                  <a:srgbClr val="0061A7"/>
                </a:solidFill>
                <a:latin typeface="Arial" pitchFamily="34" charset="0"/>
                <a:ea typeface="ＭＳ Ｐゴシック" charset="0"/>
                <a:cs typeface="Arial" pitchFamily="34" charset="0"/>
              </a:rPr>
              <a:t>EGFR</a:t>
            </a:r>
            <a:r>
              <a:rPr lang="en-US" sz="2000">
                <a:solidFill>
                  <a:srgbClr val="0061A7"/>
                </a:solidFill>
                <a:latin typeface="Arial" pitchFamily="34" charset="0"/>
                <a:ea typeface="ＭＳ Ｐゴシック" charset="0"/>
                <a:cs typeface="Arial" pitchFamily="34" charset="0"/>
              </a:rPr>
              <a:t>, </a:t>
            </a:r>
            <a:r>
              <a:rPr lang="en-US" sz="2000" i="1">
                <a:solidFill>
                  <a:srgbClr val="0061A7"/>
                </a:solidFill>
                <a:latin typeface="Arial" pitchFamily="34" charset="0"/>
                <a:ea typeface="ＭＳ Ｐゴシック" charset="0"/>
                <a:cs typeface="Arial" pitchFamily="34" charset="0"/>
              </a:rPr>
              <a:t>ALK</a:t>
            </a:r>
            <a:r>
              <a:rPr lang="en-US" sz="2000">
                <a:solidFill>
                  <a:srgbClr val="0061A7"/>
                </a:solidFill>
                <a:latin typeface="Arial" pitchFamily="34" charset="0"/>
                <a:ea typeface="ＭＳ Ｐゴシック" charset="0"/>
                <a:cs typeface="Arial" pitchFamily="34" charset="0"/>
              </a:rPr>
              <a:t> and </a:t>
            </a:r>
            <a:r>
              <a:rPr lang="en-US" sz="2000" i="1">
                <a:solidFill>
                  <a:srgbClr val="0061A7"/>
                </a:solidFill>
                <a:latin typeface="Arial" pitchFamily="34" charset="0"/>
                <a:ea typeface="ＭＳ Ｐゴシック" charset="0"/>
                <a:cs typeface="Arial" pitchFamily="34" charset="0"/>
              </a:rPr>
              <a:t>PD-L1</a:t>
            </a:r>
            <a:r>
              <a:rPr lang="en-US" sz="2000">
                <a:solidFill>
                  <a:srgbClr val="0061A7"/>
                </a:solidFill>
                <a:latin typeface="Arial" pitchFamily="34" charset="0"/>
                <a:ea typeface="ＭＳ Ｐゴシック" charset="0"/>
                <a:cs typeface="Arial" pitchFamily="34" charset="0"/>
              </a:rPr>
              <a:t> is common in Europe, </a:t>
            </a:r>
            <a:r>
              <a:rPr lang="en-US" sz="2000" b="1">
                <a:solidFill>
                  <a:srgbClr val="0061A7"/>
                </a:solidFill>
                <a:latin typeface="Arial" pitchFamily="34" charset="0"/>
                <a:ea typeface="ＭＳ Ｐゴシック" charset="0"/>
                <a:cs typeface="Arial" pitchFamily="34" charset="0"/>
              </a:rPr>
              <a:t>not all countries test for </a:t>
            </a:r>
            <a:r>
              <a:rPr lang="en-US" sz="2000" b="1" i="1">
                <a:solidFill>
                  <a:srgbClr val="0061A7"/>
                </a:solidFill>
                <a:latin typeface="Arial" pitchFamily="34" charset="0"/>
                <a:ea typeface="ＭＳ Ｐゴシック" charset="0"/>
                <a:cs typeface="Arial" pitchFamily="34" charset="0"/>
              </a:rPr>
              <a:t>BRAF </a:t>
            </a:r>
            <a:r>
              <a:rPr lang="en-US" sz="2000" b="1">
                <a:solidFill>
                  <a:srgbClr val="0061A7"/>
                </a:solidFill>
                <a:latin typeface="Arial" pitchFamily="34" charset="0"/>
                <a:ea typeface="ＭＳ Ｐゴシック" charset="0"/>
                <a:cs typeface="Arial" pitchFamily="34" charset="0"/>
              </a:rPr>
              <a:t>mutations in the same way</a:t>
            </a:r>
            <a:r>
              <a:rPr lang="en-US" sz="2000" baseline="30000">
                <a:solidFill>
                  <a:srgbClr val="0061A7"/>
                </a:solidFill>
                <a:latin typeface="Arial" pitchFamily="34" charset="0"/>
                <a:ea typeface="ＭＳ Ｐゴシック" charset="0"/>
                <a:cs typeface="Arial" pitchFamily="34" charset="0"/>
              </a:rPr>
              <a:t>3</a:t>
            </a:r>
          </a:p>
        </p:txBody>
      </p:sp>
      <p:grpSp>
        <p:nvGrpSpPr>
          <p:cNvPr id="7" name="Group 6">
            <a:extLst>
              <a:ext uri="{FF2B5EF4-FFF2-40B4-BE49-F238E27FC236}">
                <a16:creationId xmlns:a16="http://schemas.microsoft.com/office/drawing/2014/main" id="{85D50556-E62A-6080-6DB4-EFC1B9BCDA4B}"/>
              </a:ext>
            </a:extLst>
          </p:cNvPr>
          <p:cNvGrpSpPr/>
          <p:nvPr/>
        </p:nvGrpSpPr>
        <p:grpSpPr>
          <a:xfrm>
            <a:off x="11034439" y="5079168"/>
            <a:ext cx="1044000" cy="877338"/>
            <a:chOff x="6191704" y="4653600"/>
            <a:chExt cx="1044000" cy="877338"/>
          </a:xfrm>
        </p:grpSpPr>
        <p:pic>
          <p:nvPicPr>
            <p:cNvPr id="10" name="Picture 9">
              <a:extLst>
                <a:ext uri="{FF2B5EF4-FFF2-40B4-BE49-F238E27FC236}">
                  <a16:creationId xmlns:a16="http://schemas.microsoft.com/office/drawing/2014/main" id="{A08F7448-AFB0-EF27-14BD-A4B119C5D78A}"/>
                </a:ext>
              </a:extLst>
            </p:cNvPr>
            <p:cNvPicPr>
              <a:picLocks/>
            </p:cNvPicPr>
            <p:nvPr/>
          </p:nvPicPr>
          <p:blipFill>
            <a:blip r:embed="rId3"/>
            <a:stretch>
              <a:fillRect/>
            </a:stretch>
          </p:blipFill>
          <p:spPr>
            <a:xfrm>
              <a:off x="6191704" y="4666661"/>
              <a:ext cx="1044000" cy="864277"/>
            </a:xfrm>
            <a:prstGeom prst="rect">
              <a:avLst/>
            </a:prstGeom>
          </p:spPr>
        </p:pic>
        <p:sp>
          <p:nvSpPr>
            <p:cNvPr id="11" name="object 5">
              <a:extLst>
                <a:ext uri="{FF2B5EF4-FFF2-40B4-BE49-F238E27FC236}">
                  <a16:creationId xmlns:a16="http://schemas.microsoft.com/office/drawing/2014/main" id="{C79DC2FC-DFD4-7ED7-474E-BADB04195FC2}"/>
                </a:ext>
              </a:extLst>
            </p:cNvPr>
            <p:cNvSpPr txBox="1"/>
            <p:nvPr/>
          </p:nvSpPr>
          <p:spPr>
            <a:xfrm>
              <a:off x="6218163" y="4653600"/>
              <a:ext cx="1000711" cy="864276"/>
            </a:xfrm>
            <a:prstGeom prst="rect">
              <a:avLst/>
            </a:prstGeom>
          </p:spPr>
          <p:txBody>
            <a:bodyPr vert="horz" wrap="square" lIns="0" tIns="28575" rIns="0" bIns="0" rtlCol="0">
              <a:spAutoFit/>
            </a:bodyPr>
            <a:lstStyle/>
            <a:p>
              <a:pPr marL="12700">
                <a:lnSpc>
                  <a:spcPct val="100000"/>
                </a:lnSpc>
                <a:spcBef>
                  <a:spcPts val="225"/>
                </a:spcBef>
                <a:spcAft>
                  <a:spcPts val="50"/>
                </a:spcAft>
              </a:pPr>
              <a:r>
                <a:rPr sz="775" b="1">
                  <a:solidFill>
                    <a:srgbClr val="414141"/>
                  </a:solidFill>
                  <a:latin typeface="Arial"/>
                  <a:cs typeface="Arial"/>
                </a:rPr>
                <a:t>Testing</a:t>
              </a:r>
              <a:r>
                <a:rPr sz="775" b="1" spc="-25">
                  <a:solidFill>
                    <a:srgbClr val="414141"/>
                  </a:solidFill>
                  <a:latin typeface="Arial"/>
                  <a:cs typeface="Arial"/>
                </a:rPr>
                <a:t> </a:t>
              </a:r>
              <a:r>
                <a:rPr sz="775" b="1" spc="-20">
                  <a:solidFill>
                    <a:srgbClr val="414141"/>
                  </a:solidFill>
                  <a:latin typeface="Arial"/>
                  <a:cs typeface="Arial"/>
                </a:rPr>
                <a:t>type</a:t>
              </a:r>
              <a:endParaRPr sz="775">
                <a:latin typeface="Arial"/>
                <a:cs typeface="Arial"/>
              </a:endParaRPr>
            </a:p>
            <a:p>
              <a:pPr marL="139065">
                <a:lnSpc>
                  <a:spcPct val="100000"/>
                </a:lnSpc>
                <a:spcBef>
                  <a:spcPts val="125"/>
                </a:spcBef>
                <a:spcAft>
                  <a:spcPts val="50"/>
                </a:spcAft>
              </a:pPr>
              <a:r>
                <a:rPr sz="775">
                  <a:solidFill>
                    <a:srgbClr val="414141"/>
                  </a:solidFill>
                  <a:latin typeface="Arial"/>
                  <a:cs typeface="Arial"/>
                </a:rPr>
                <a:t>Reflex</a:t>
              </a:r>
              <a:r>
                <a:rPr sz="775" spc="-5">
                  <a:solidFill>
                    <a:srgbClr val="414141"/>
                  </a:solidFill>
                  <a:latin typeface="Arial"/>
                  <a:cs typeface="Arial"/>
                </a:rPr>
                <a:t> </a:t>
              </a:r>
              <a:r>
                <a:rPr sz="775" spc="-10">
                  <a:solidFill>
                    <a:srgbClr val="414141"/>
                  </a:solidFill>
                  <a:latin typeface="Arial"/>
                  <a:cs typeface="Arial"/>
                </a:rPr>
                <a:t>testing</a:t>
              </a:r>
              <a:endParaRPr sz="775">
                <a:latin typeface="Arial"/>
                <a:cs typeface="Arial"/>
              </a:endParaRPr>
            </a:p>
            <a:p>
              <a:pPr marL="139065" marR="5080">
                <a:lnSpc>
                  <a:spcPct val="111600"/>
                </a:lnSpc>
                <a:spcAft>
                  <a:spcPts val="50"/>
                </a:spcAft>
              </a:pPr>
              <a:r>
                <a:rPr sz="775">
                  <a:solidFill>
                    <a:srgbClr val="414141"/>
                  </a:solidFill>
                  <a:latin typeface="Arial"/>
                  <a:cs typeface="Arial"/>
                </a:rPr>
                <a:t>On-demand</a:t>
              </a:r>
              <a:r>
                <a:rPr sz="775" spc="75">
                  <a:solidFill>
                    <a:srgbClr val="414141"/>
                  </a:solidFill>
                  <a:latin typeface="Arial"/>
                  <a:cs typeface="Arial"/>
                </a:rPr>
                <a:t> </a:t>
              </a:r>
              <a:r>
                <a:rPr sz="775" spc="-10">
                  <a:solidFill>
                    <a:srgbClr val="414141"/>
                  </a:solidFill>
                  <a:latin typeface="Arial"/>
                  <a:cs typeface="Arial"/>
                </a:rPr>
                <a:t>testing </a:t>
              </a:r>
              <a:r>
                <a:rPr sz="775">
                  <a:solidFill>
                    <a:srgbClr val="414141"/>
                  </a:solidFill>
                  <a:latin typeface="Arial"/>
                  <a:cs typeface="Arial"/>
                </a:rPr>
                <a:t>Tissue</a:t>
              </a:r>
              <a:r>
                <a:rPr sz="775" spc="25">
                  <a:solidFill>
                    <a:srgbClr val="414141"/>
                  </a:solidFill>
                  <a:latin typeface="Arial"/>
                  <a:cs typeface="Arial"/>
                </a:rPr>
                <a:t> </a:t>
              </a:r>
              <a:r>
                <a:rPr sz="775" spc="-10">
                  <a:solidFill>
                    <a:srgbClr val="414141"/>
                  </a:solidFill>
                  <a:latin typeface="Arial"/>
                  <a:cs typeface="Arial"/>
                </a:rPr>
                <a:t>biopsy </a:t>
              </a:r>
              <a:endParaRPr lang="en-GB" sz="775" spc="-10">
                <a:solidFill>
                  <a:srgbClr val="414141"/>
                </a:solidFill>
                <a:latin typeface="Arial"/>
                <a:cs typeface="Arial"/>
              </a:endParaRPr>
            </a:p>
            <a:p>
              <a:pPr marL="139065" marR="5080">
                <a:lnSpc>
                  <a:spcPct val="111600"/>
                </a:lnSpc>
                <a:spcAft>
                  <a:spcPts val="50"/>
                </a:spcAft>
              </a:pPr>
              <a:r>
                <a:rPr sz="775">
                  <a:solidFill>
                    <a:srgbClr val="414141"/>
                  </a:solidFill>
                  <a:latin typeface="Arial"/>
                  <a:cs typeface="Arial"/>
                </a:rPr>
                <a:t>Liquid</a:t>
              </a:r>
              <a:r>
                <a:rPr sz="775" spc="10">
                  <a:solidFill>
                    <a:srgbClr val="414141"/>
                  </a:solidFill>
                  <a:latin typeface="Arial"/>
                  <a:cs typeface="Arial"/>
                </a:rPr>
                <a:t> </a:t>
              </a:r>
              <a:r>
                <a:rPr sz="775" spc="-10">
                  <a:solidFill>
                    <a:srgbClr val="414141"/>
                  </a:solidFill>
                  <a:latin typeface="Arial"/>
                  <a:cs typeface="Arial"/>
                </a:rPr>
                <a:t>biopsy</a:t>
              </a:r>
              <a:endParaRPr sz="775">
                <a:latin typeface="Arial"/>
                <a:cs typeface="Arial"/>
              </a:endParaRPr>
            </a:p>
            <a:p>
              <a:pPr marL="139065">
                <a:lnSpc>
                  <a:spcPct val="100000"/>
                </a:lnSpc>
                <a:spcBef>
                  <a:spcPts val="125"/>
                </a:spcBef>
                <a:spcAft>
                  <a:spcPts val="50"/>
                </a:spcAft>
              </a:pPr>
              <a:r>
                <a:rPr sz="775" spc="-25">
                  <a:solidFill>
                    <a:srgbClr val="414141"/>
                  </a:solidFill>
                  <a:latin typeface="Arial"/>
                  <a:cs typeface="Arial"/>
                </a:rPr>
                <a:t>NGS</a:t>
              </a:r>
              <a:endParaRPr sz="775">
                <a:latin typeface="Arial"/>
                <a:cs typeface="Arial"/>
              </a:endParaRPr>
            </a:p>
          </p:txBody>
        </p:sp>
        <p:pic>
          <p:nvPicPr>
            <p:cNvPr id="12" name="Picture 11">
              <a:extLst>
                <a:ext uri="{FF2B5EF4-FFF2-40B4-BE49-F238E27FC236}">
                  <a16:creationId xmlns:a16="http://schemas.microsoft.com/office/drawing/2014/main" id="{CD54616D-3F24-A414-7A54-F0118592E60F}"/>
                </a:ext>
              </a:extLst>
            </p:cNvPr>
            <p:cNvPicPr>
              <a:picLocks noChangeAspect="1"/>
            </p:cNvPicPr>
            <p:nvPr/>
          </p:nvPicPr>
          <p:blipFill>
            <a:blip r:embed="rId4"/>
            <a:stretch>
              <a:fillRect/>
            </a:stretch>
          </p:blipFill>
          <p:spPr>
            <a:xfrm>
              <a:off x="6230360" y="4849070"/>
              <a:ext cx="76454" cy="644398"/>
            </a:xfrm>
            <a:prstGeom prst="rect">
              <a:avLst/>
            </a:prstGeom>
          </p:spPr>
        </p:pic>
      </p:grpSp>
      <p:sp>
        <p:nvSpPr>
          <p:cNvPr id="4" name="Text Placeholder 3">
            <a:extLst>
              <a:ext uri="{FF2B5EF4-FFF2-40B4-BE49-F238E27FC236}">
                <a16:creationId xmlns:a16="http://schemas.microsoft.com/office/drawing/2014/main" id="{E25DD9F9-B599-20BD-CDA2-6B60C34322A7}"/>
              </a:ext>
            </a:extLst>
          </p:cNvPr>
          <p:cNvSpPr>
            <a:spLocks noGrp="1"/>
          </p:cNvSpPr>
          <p:nvPr>
            <p:ph type="body" sz="quarter" idx="10"/>
          </p:nvPr>
        </p:nvSpPr>
        <p:spPr>
          <a:xfrm>
            <a:off x="838200" y="6314005"/>
            <a:ext cx="5867090" cy="327025"/>
          </a:xfrm>
        </p:spPr>
        <p:txBody>
          <a:bodyPr/>
          <a:lstStyle/>
          <a:p>
            <a:pPr>
              <a:spcBef>
                <a:spcPts val="200"/>
              </a:spcBef>
            </a:pPr>
            <a:r>
              <a:rPr lang="en-GB" b="0" i="0">
                <a:effectLst/>
                <a:latin typeface="Arial" panose="020B0604020202020204" pitchFamily="34" charset="0"/>
              </a:rPr>
              <a:t>*Consider other molecular tests, depending on clinic or drug availability. </a:t>
            </a:r>
            <a:br>
              <a:rPr lang="en-GB" b="0" i="0">
                <a:effectLst/>
                <a:latin typeface="Arial" panose="020B0604020202020204" pitchFamily="34" charset="0"/>
              </a:rPr>
            </a:br>
            <a:r>
              <a:rPr lang="en-GB" b="0" i="0" baseline="30000">
                <a:effectLst/>
                <a:latin typeface="Arial" panose="020B0604020202020204" pitchFamily="34" charset="0"/>
              </a:rPr>
              <a:t>†</a:t>
            </a:r>
            <a:r>
              <a:rPr lang="en-GB" b="0" i="1">
                <a:effectLst/>
                <a:latin typeface="Arial" panose="020B0604020202020204" pitchFamily="34" charset="0"/>
              </a:rPr>
              <a:t>NTRK</a:t>
            </a:r>
            <a:r>
              <a:rPr lang="en-GB" b="0" i="0">
                <a:effectLst/>
                <a:latin typeface="Arial" panose="020B0604020202020204" pitchFamily="34" charset="0"/>
              </a:rPr>
              <a:t>, </a:t>
            </a:r>
            <a:r>
              <a:rPr lang="en-GB" b="0" i="1">
                <a:effectLst/>
                <a:latin typeface="Arial" panose="020B0604020202020204" pitchFamily="34" charset="0"/>
              </a:rPr>
              <a:t>KRAS</a:t>
            </a:r>
            <a:r>
              <a:rPr lang="en-GB" b="0" i="0">
                <a:effectLst/>
                <a:latin typeface="Arial" panose="020B0604020202020204" pitchFamily="34" charset="0"/>
              </a:rPr>
              <a:t>, </a:t>
            </a:r>
            <a:r>
              <a:rPr lang="en-GB" b="0" i="1">
                <a:effectLst/>
                <a:latin typeface="Arial" panose="020B0604020202020204" pitchFamily="34" charset="0"/>
              </a:rPr>
              <a:t>MET</a:t>
            </a:r>
            <a:r>
              <a:rPr lang="en-GB" b="0" i="0">
                <a:effectLst/>
                <a:latin typeface="Arial" panose="020B0604020202020204" pitchFamily="34" charset="0"/>
              </a:rPr>
              <a:t>, </a:t>
            </a:r>
            <a:r>
              <a:rPr lang="en-GB" b="0" i="1">
                <a:effectLst/>
                <a:latin typeface="Arial" panose="020B0604020202020204" pitchFamily="34" charset="0"/>
              </a:rPr>
              <a:t>RET</a:t>
            </a:r>
            <a:r>
              <a:rPr lang="en-GB" b="0" i="0">
                <a:effectLst/>
                <a:latin typeface="Arial" panose="020B0604020202020204" pitchFamily="34" charset="0"/>
              </a:rPr>
              <a:t> and </a:t>
            </a:r>
            <a:r>
              <a:rPr lang="en-GB" b="0" i="1">
                <a:effectLst/>
                <a:latin typeface="Arial" panose="020B0604020202020204" pitchFamily="34" charset="0"/>
              </a:rPr>
              <a:t>ERBB2</a:t>
            </a:r>
            <a:r>
              <a:rPr lang="en-GB" b="0" i="0">
                <a:effectLst/>
                <a:latin typeface="Arial" panose="020B0604020202020204" pitchFamily="34" charset="0"/>
              </a:rPr>
              <a:t>/</a:t>
            </a:r>
            <a:r>
              <a:rPr lang="en-GB" b="0" i="1">
                <a:effectLst/>
                <a:latin typeface="Arial" panose="020B0604020202020204" pitchFamily="34" charset="0"/>
              </a:rPr>
              <a:t>HER2</a:t>
            </a:r>
            <a:r>
              <a:rPr lang="en-GB" b="0" i="0">
                <a:effectLst/>
                <a:latin typeface="Arial" panose="020B0604020202020204" pitchFamily="34" charset="0"/>
              </a:rPr>
              <a:t> will be included in the current revision. </a:t>
            </a:r>
            <a:br>
              <a:rPr lang="en-GB" b="0" i="0">
                <a:effectLst/>
                <a:latin typeface="Arial" panose="020B0604020202020204" pitchFamily="34" charset="0"/>
              </a:rPr>
            </a:br>
            <a:r>
              <a:rPr lang="en-GB" b="0" i="0" baseline="30000">
                <a:effectLst/>
                <a:latin typeface="Arial" panose="020B0604020202020204" pitchFamily="34" charset="0"/>
              </a:rPr>
              <a:t>‡</a:t>
            </a:r>
            <a:r>
              <a:rPr lang="en-GB" b="0" i="0">
                <a:effectLst/>
                <a:latin typeface="Arial" panose="020B0604020202020204" pitchFamily="34" charset="0"/>
              </a:rPr>
              <a:t>The use of these biomarkers as individual tests is currently not indicated; instead, it is advised to include in extended panels performed either initially in all advanced NSCLCs or when previous </a:t>
            </a:r>
            <a:r>
              <a:rPr lang="en-GB" b="0" i="1">
                <a:effectLst/>
                <a:latin typeface="Arial" panose="020B0604020202020204" pitchFamily="34" charset="0"/>
              </a:rPr>
              <a:t>EGFR</a:t>
            </a:r>
            <a:r>
              <a:rPr lang="en-GB" b="0" i="0">
                <a:effectLst/>
                <a:latin typeface="Arial" panose="020B0604020202020204" pitchFamily="34" charset="0"/>
              </a:rPr>
              <a:t>/</a:t>
            </a:r>
            <a:r>
              <a:rPr lang="en-GB" b="0" i="1">
                <a:effectLst/>
                <a:latin typeface="Arial" panose="020B0604020202020204" pitchFamily="34" charset="0"/>
              </a:rPr>
              <a:t>ALK</a:t>
            </a:r>
            <a:r>
              <a:rPr lang="en-GB" b="0" i="0">
                <a:effectLst/>
                <a:latin typeface="Arial" panose="020B0604020202020204" pitchFamily="34" charset="0"/>
              </a:rPr>
              <a:t>/</a:t>
            </a:r>
            <a:r>
              <a:rPr lang="en-GB" b="0" i="1">
                <a:effectLst/>
                <a:latin typeface="Arial" panose="020B0604020202020204" pitchFamily="34" charset="0"/>
              </a:rPr>
              <a:t>ROS1</a:t>
            </a:r>
            <a:r>
              <a:rPr lang="en-GB" b="0" i="0">
                <a:effectLst/>
                <a:latin typeface="Arial" panose="020B0604020202020204" pitchFamily="34" charset="0"/>
              </a:rPr>
              <a:t>/</a:t>
            </a:r>
            <a:r>
              <a:rPr lang="en-GB" b="0" i="1">
                <a:effectLst/>
                <a:latin typeface="Arial" panose="020B0604020202020204" pitchFamily="34" charset="0"/>
              </a:rPr>
              <a:t>BRAF</a:t>
            </a:r>
            <a:r>
              <a:rPr lang="en-GB" b="0" i="0">
                <a:effectLst/>
                <a:latin typeface="Arial" panose="020B0604020202020204" pitchFamily="34" charset="0"/>
              </a:rPr>
              <a:t> testing is negative. </a:t>
            </a:r>
            <a:br>
              <a:rPr lang="en-GB" b="0" i="0">
                <a:effectLst/>
                <a:latin typeface="Arial" panose="020B0604020202020204" pitchFamily="34" charset="0"/>
              </a:rPr>
            </a:br>
            <a:r>
              <a:rPr lang="en-GB" b="0" i="0" baseline="30000">
                <a:effectLst/>
                <a:latin typeface="Arial" panose="020B0604020202020204" pitchFamily="34" charset="0"/>
              </a:rPr>
              <a:t>§</a:t>
            </a:r>
            <a:r>
              <a:rPr lang="en-GB" b="0" i="0">
                <a:effectLst/>
                <a:latin typeface="Arial" panose="020B0604020202020204" pitchFamily="34" charset="0"/>
              </a:rPr>
              <a:t>Liquid biopsy testing recommended if the patient cannot undergo biopsy or if tissue molecular analysis results were uninformative. </a:t>
            </a:r>
            <a:br>
              <a:rPr lang="en-GB">
                <a:latin typeface="Arial" panose="020B0604020202020204" pitchFamily="34" charset="0"/>
              </a:rPr>
            </a:br>
            <a:r>
              <a:rPr lang="en-GB" b="0" i="0" baseline="30000">
                <a:effectLst/>
                <a:latin typeface="Arial" panose="020B0604020202020204" pitchFamily="34" charset="0"/>
              </a:rPr>
              <a:t>¶</a:t>
            </a:r>
            <a:r>
              <a:rPr lang="en-GB" b="0" i="0">
                <a:effectLst/>
                <a:latin typeface="Arial" panose="020B0604020202020204" pitchFamily="34" charset="0"/>
              </a:rPr>
              <a:t>On-demand testing for cases not fulfilling the reflex criteria (</a:t>
            </a:r>
            <a:r>
              <a:rPr lang="en-GB" b="0" i="0" err="1">
                <a:effectLst/>
                <a:latin typeface="Arial" panose="020B0604020202020204" pitchFamily="34" charset="0"/>
              </a:rPr>
              <a:t>eg</a:t>
            </a:r>
            <a:r>
              <a:rPr lang="en-GB">
                <a:latin typeface="Arial" panose="020B0604020202020204" pitchFamily="34" charset="0"/>
              </a:rPr>
              <a:t>,</a:t>
            </a:r>
            <a:r>
              <a:rPr lang="en-GB" b="0" i="0">
                <a:effectLst/>
                <a:latin typeface="Arial" panose="020B0604020202020204" pitchFamily="34" charset="0"/>
              </a:rPr>
              <a:t> for squamous carcinomas with some suggestive clinical features – young age, non-smokers, etc.).</a:t>
            </a:r>
            <a:br>
              <a:rPr lang="en-GB" b="0" i="0">
                <a:effectLst/>
                <a:latin typeface="Arial" panose="020B0604020202020204" pitchFamily="34" charset="0"/>
              </a:rPr>
            </a:br>
            <a:r>
              <a:rPr lang="en-GB" b="0" i="0">
                <a:effectLst/>
                <a:latin typeface="Arial" panose="020B0604020202020204" pitchFamily="34" charset="0"/>
              </a:rPr>
              <a:t>**Liquid biopsy for </a:t>
            </a:r>
            <a:r>
              <a:rPr lang="en-GB" b="0" i="1">
                <a:effectLst/>
                <a:latin typeface="Arial" panose="020B0604020202020204" pitchFamily="34" charset="0"/>
              </a:rPr>
              <a:t>EGFR</a:t>
            </a:r>
            <a:r>
              <a:rPr lang="en-GB" b="0" i="0">
                <a:effectLst/>
                <a:latin typeface="Arial" panose="020B0604020202020204" pitchFamily="34" charset="0"/>
              </a:rPr>
              <a:t> assessment only when tissue biopsy is not available. </a:t>
            </a:r>
          </a:p>
          <a:p>
            <a:pPr>
              <a:spcBef>
                <a:spcPts val="200"/>
              </a:spcBef>
            </a:pPr>
            <a:r>
              <a:rPr lang="en-GB" sz="900"/>
              <a:t>ALK, anaplastic lymphoma kinase; </a:t>
            </a:r>
            <a:r>
              <a:rPr lang="en-GB" sz="900" i="1"/>
              <a:t>BRAF</a:t>
            </a:r>
            <a:r>
              <a:rPr lang="en-GB" sz="900"/>
              <a:t>, B-Raf proto-oncogene serine/threonine-protein kinase; EGFR, epidermal growth factor receptor; ERBB2, Erb-B2 receptor tyrosine kinase 2; HER2, human epidermal growth factor receptor 2; </a:t>
            </a:r>
            <a:r>
              <a:rPr lang="en-GB" sz="900" i="1"/>
              <a:t>KRAS</a:t>
            </a:r>
            <a:r>
              <a:rPr lang="en-GB" sz="900"/>
              <a:t>, Kirsten rat sarcoma viral oncogene homologue; MET, hepatocyte growth factor receptor; NRG1, neureglin1 protein coding gene; </a:t>
            </a:r>
            <a:r>
              <a:rPr lang="en-GB" sz="900" noProof="0"/>
              <a:t>NSCLC, non-small cell lung cancer; </a:t>
            </a:r>
            <a:r>
              <a:rPr lang="en-GB" sz="900"/>
              <a:t>NTRK, neurotrophic tyrosine receptor kinase; </a:t>
            </a:r>
            <a:r>
              <a:rPr lang="en-GB" sz="900" noProof="0"/>
              <a:t>PD-L1, programmed death-ligand 1; </a:t>
            </a:r>
            <a:r>
              <a:rPr lang="en-GB" sz="900"/>
              <a:t>RET, rearranged during transfection proto-oncogene; ROS1, c-ROS oncogene 1</a:t>
            </a:r>
            <a:r>
              <a:rPr lang="en-GB"/>
              <a:t>.</a:t>
            </a:r>
            <a:r>
              <a:rPr lang="en-GB" sz="900" noProof="0"/>
              <a:t> </a:t>
            </a:r>
          </a:p>
          <a:p>
            <a:pPr>
              <a:spcBef>
                <a:spcPts val="200"/>
              </a:spcBef>
            </a:pPr>
            <a:r>
              <a:rPr lang="en-GB" sz="900" noProof="0"/>
              <a:t>1. </a:t>
            </a:r>
            <a:r>
              <a:rPr lang="en-GB" sz="900" err="1"/>
              <a:t>Planchard</a:t>
            </a:r>
            <a:r>
              <a:rPr lang="en-GB" sz="900"/>
              <a:t> D, et al. </a:t>
            </a:r>
            <a:r>
              <a:rPr lang="en-GB" sz="900" i="1"/>
              <a:t>Ann Oncol. </a:t>
            </a:r>
            <a:r>
              <a:rPr lang="en-GB" sz="900"/>
              <a:t>2018;29:iv192-iv237; </a:t>
            </a:r>
            <a:r>
              <a:rPr lang="en-GB" sz="900" noProof="0"/>
              <a:t>2. Smeltzer MP, et al. </a:t>
            </a:r>
            <a:r>
              <a:rPr lang="en-GB" sz="900" i="1" noProof="0"/>
              <a:t>J </a:t>
            </a:r>
            <a:r>
              <a:rPr lang="en-GB" sz="900" i="1" noProof="0" err="1"/>
              <a:t>Thorac</a:t>
            </a:r>
            <a:r>
              <a:rPr lang="en-GB" sz="900" i="1" noProof="0"/>
              <a:t> </a:t>
            </a:r>
            <a:r>
              <a:rPr lang="en-GB" sz="900" i="1" noProof="0" err="1"/>
              <a:t>Onco</a:t>
            </a:r>
            <a:r>
              <a:rPr lang="en-GB" sz="900" i="1"/>
              <a:t>l. </a:t>
            </a:r>
            <a:r>
              <a:rPr lang="en-GB" sz="900" noProof="0"/>
              <a:t>2020;15(9):1434-1448; 3. Kerr KM, et al. </a:t>
            </a:r>
            <a:r>
              <a:rPr lang="en-US" sz="900" i="1" noProof="0"/>
              <a:t>Lung Cancer. </a:t>
            </a:r>
            <a:r>
              <a:rPr lang="en-US" sz="900" noProof="0"/>
              <a:t>2021;154:161-175.</a:t>
            </a:r>
            <a:endParaRPr lang="en-GB" sz="900" noProof="0"/>
          </a:p>
        </p:txBody>
      </p:sp>
      <p:sp>
        <p:nvSpPr>
          <p:cNvPr id="2" name="Title 1">
            <a:extLst>
              <a:ext uri="{FF2B5EF4-FFF2-40B4-BE49-F238E27FC236}">
                <a16:creationId xmlns:a16="http://schemas.microsoft.com/office/drawing/2014/main" id="{D2BBC6D6-7120-CCD5-C55E-5435672D1664}"/>
              </a:ext>
            </a:extLst>
          </p:cNvPr>
          <p:cNvSpPr>
            <a:spLocks noGrp="1"/>
          </p:cNvSpPr>
          <p:nvPr>
            <p:ph type="title"/>
          </p:nvPr>
        </p:nvSpPr>
        <p:spPr>
          <a:xfrm>
            <a:off x="838200" y="365126"/>
            <a:ext cx="10813026" cy="728544"/>
          </a:xfrm>
        </p:spPr>
        <p:txBody>
          <a:bodyPr>
            <a:noAutofit/>
          </a:bodyPr>
          <a:lstStyle/>
          <a:p>
            <a:r>
              <a:rPr lang="en-GB" sz="2400" noProof="0">
                <a:solidFill>
                  <a:srgbClr val="0061A7"/>
                </a:solidFill>
              </a:rPr>
              <a:t>Mutation testing algorithms are not uniform across Europe</a:t>
            </a:r>
          </a:p>
        </p:txBody>
      </p:sp>
      <p:sp>
        <p:nvSpPr>
          <p:cNvPr id="5" name="TextBox 4">
            <a:extLst>
              <a:ext uri="{FF2B5EF4-FFF2-40B4-BE49-F238E27FC236}">
                <a16:creationId xmlns:a16="http://schemas.microsoft.com/office/drawing/2014/main" id="{F0663EBC-EEA9-999C-1FF1-433C44A07F13}"/>
              </a:ext>
            </a:extLst>
          </p:cNvPr>
          <p:cNvSpPr txBox="1"/>
          <p:nvPr/>
        </p:nvSpPr>
        <p:spPr>
          <a:xfrm>
            <a:off x="7639291" y="6428425"/>
            <a:ext cx="4070756" cy="230832"/>
          </a:xfrm>
          <a:prstGeom prst="rect">
            <a:avLst/>
          </a:prstGeom>
          <a:noFill/>
        </p:spPr>
        <p:txBody>
          <a:bodyPr wrap="square" rtlCol="0">
            <a:spAutoFit/>
          </a:bodyPr>
          <a:lstStyle/>
          <a:p>
            <a:r>
              <a:rPr lang="en-US" sz="900"/>
              <a:t>Illustration reproduced from </a:t>
            </a:r>
            <a:r>
              <a:rPr lang="en-GB" sz="900"/>
              <a:t>Kerr KM, et al. </a:t>
            </a:r>
            <a:r>
              <a:rPr lang="en-US" sz="900" i="1"/>
              <a:t>Lung Cancer</a:t>
            </a:r>
            <a:r>
              <a:rPr lang="en-US" sz="900"/>
              <a:t>. 2021;154:161-175. </a:t>
            </a:r>
          </a:p>
        </p:txBody>
      </p:sp>
      <p:pic>
        <p:nvPicPr>
          <p:cNvPr id="6" name="Picture 5">
            <a:extLst>
              <a:ext uri="{FF2B5EF4-FFF2-40B4-BE49-F238E27FC236}">
                <a16:creationId xmlns:a16="http://schemas.microsoft.com/office/drawing/2014/main" id="{224F46EE-DD1D-2101-E10E-9DB09E6BF965}"/>
              </a:ext>
            </a:extLst>
          </p:cNvPr>
          <p:cNvPicPr>
            <a:picLocks noChangeAspect="1"/>
          </p:cNvPicPr>
          <p:nvPr/>
        </p:nvPicPr>
        <p:blipFill>
          <a:blip r:embed="rId5"/>
          <a:stretch>
            <a:fillRect/>
          </a:stretch>
        </p:blipFill>
        <p:spPr>
          <a:xfrm>
            <a:off x="7637666" y="1363243"/>
            <a:ext cx="4564025" cy="3583685"/>
          </a:xfrm>
          <a:prstGeom prst="rect">
            <a:avLst/>
          </a:prstGeom>
        </p:spPr>
      </p:pic>
      <p:pic>
        <p:nvPicPr>
          <p:cNvPr id="8" name="Picture 7">
            <a:extLst>
              <a:ext uri="{FF2B5EF4-FFF2-40B4-BE49-F238E27FC236}">
                <a16:creationId xmlns:a16="http://schemas.microsoft.com/office/drawing/2014/main" id="{6FA8BD06-7E1D-A632-9E78-A122D021EB25}"/>
              </a:ext>
            </a:extLst>
          </p:cNvPr>
          <p:cNvPicPr>
            <a:picLocks noChangeAspect="1"/>
          </p:cNvPicPr>
          <p:nvPr/>
        </p:nvPicPr>
        <p:blipFill>
          <a:blip r:embed="rId6"/>
          <a:stretch>
            <a:fillRect/>
          </a:stretch>
        </p:blipFill>
        <p:spPr>
          <a:xfrm>
            <a:off x="6705290" y="3044639"/>
            <a:ext cx="1027168" cy="1469748"/>
          </a:xfrm>
          <a:prstGeom prst="rect">
            <a:avLst/>
          </a:prstGeom>
        </p:spPr>
      </p:pic>
      <p:pic>
        <p:nvPicPr>
          <p:cNvPr id="9" name="Picture 8">
            <a:extLst>
              <a:ext uri="{FF2B5EF4-FFF2-40B4-BE49-F238E27FC236}">
                <a16:creationId xmlns:a16="http://schemas.microsoft.com/office/drawing/2014/main" id="{54259EE6-AF5C-7DCF-D623-9453AFE6B028}"/>
              </a:ext>
            </a:extLst>
          </p:cNvPr>
          <p:cNvPicPr>
            <a:picLocks/>
          </p:cNvPicPr>
          <p:nvPr/>
        </p:nvPicPr>
        <p:blipFill>
          <a:blip r:embed="rId7"/>
          <a:stretch>
            <a:fillRect/>
          </a:stretch>
        </p:blipFill>
        <p:spPr>
          <a:xfrm>
            <a:off x="6705290" y="2807702"/>
            <a:ext cx="1027168" cy="270000"/>
          </a:xfrm>
          <a:prstGeom prst="rect">
            <a:avLst/>
          </a:prstGeom>
        </p:spPr>
      </p:pic>
      <p:pic>
        <p:nvPicPr>
          <p:cNvPr id="13" name="Picture 12">
            <a:extLst>
              <a:ext uri="{FF2B5EF4-FFF2-40B4-BE49-F238E27FC236}">
                <a16:creationId xmlns:a16="http://schemas.microsoft.com/office/drawing/2014/main" id="{40017946-3FC2-7055-11B4-6A4C545C1805}"/>
              </a:ext>
            </a:extLst>
          </p:cNvPr>
          <p:cNvPicPr>
            <a:picLocks noChangeAspect="1"/>
          </p:cNvPicPr>
          <p:nvPr/>
        </p:nvPicPr>
        <p:blipFill>
          <a:blip r:embed="rId6"/>
          <a:stretch>
            <a:fillRect/>
          </a:stretch>
        </p:blipFill>
        <p:spPr>
          <a:xfrm>
            <a:off x="10301206" y="2161683"/>
            <a:ext cx="805913" cy="1344080"/>
          </a:xfrm>
          <a:prstGeom prst="rect">
            <a:avLst/>
          </a:prstGeom>
        </p:spPr>
      </p:pic>
      <p:pic>
        <p:nvPicPr>
          <p:cNvPr id="14" name="Picture 13">
            <a:extLst>
              <a:ext uri="{FF2B5EF4-FFF2-40B4-BE49-F238E27FC236}">
                <a16:creationId xmlns:a16="http://schemas.microsoft.com/office/drawing/2014/main" id="{174058AE-CE70-0B61-072C-F085FBF41149}"/>
              </a:ext>
            </a:extLst>
          </p:cNvPr>
          <p:cNvPicPr>
            <a:picLocks noChangeAspect="1"/>
          </p:cNvPicPr>
          <p:nvPr/>
        </p:nvPicPr>
        <p:blipFill>
          <a:blip r:embed="rId6"/>
          <a:stretch>
            <a:fillRect/>
          </a:stretch>
        </p:blipFill>
        <p:spPr>
          <a:xfrm>
            <a:off x="7485556" y="1878880"/>
            <a:ext cx="603986" cy="678511"/>
          </a:xfrm>
          <a:prstGeom prst="rect">
            <a:avLst/>
          </a:prstGeom>
        </p:spPr>
      </p:pic>
      <p:pic>
        <p:nvPicPr>
          <p:cNvPr id="15" name="Picture 14">
            <a:extLst>
              <a:ext uri="{FF2B5EF4-FFF2-40B4-BE49-F238E27FC236}">
                <a16:creationId xmlns:a16="http://schemas.microsoft.com/office/drawing/2014/main" id="{D055105B-6023-D548-8290-A9C848847877}"/>
              </a:ext>
            </a:extLst>
          </p:cNvPr>
          <p:cNvPicPr>
            <a:picLocks/>
          </p:cNvPicPr>
          <p:nvPr/>
        </p:nvPicPr>
        <p:blipFill>
          <a:blip r:embed="rId7"/>
          <a:stretch>
            <a:fillRect/>
          </a:stretch>
        </p:blipFill>
        <p:spPr>
          <a:xfrm>
            <a:off x="7485556" y="1667160"/>
            <a:ext cx="603986" cy="270000"/>
          </a:xfrm>
          <a:prstGeom prst="rect">
            <a:avLst/>
          </a:prstGeom>
        </p:spPr>
      </p:pic>
      <p:pic>
        <p:nvPicPr>
          <p:cNvPr id="16" name="Picture 15">
            <a:extLst>
              <a:ext uri="{FF2B5EF4-FFF2-40B4-BE49-F238E27FC236}">
                <a16:creationId xmlns:a16="http://schemas.microsoft.com/office/drawing/2014/main" id="{2DBF7E6A-413F-F252-31BF-B50F567C5086}"/>
              </a:ext>
            </a:extLst>
          </p:cNvPr>
          <p:cNvPicPr>
            <a:picLocks/>
          </p:cNvPicPr>
          <p:nvPr/>
        </p:nvPicPr>
        <p:blipFill>
          <a:blip r:embed="rId7"/>
          <a:stretch>
            <a:fillRect/>
          </a:stretch>
        </p:blipFill>
        <p:spPr>
          <a:xfrm>
            <a:off x="10301206" y="1922601"/>
            <a:ext cx="805913" cy="270000"/>
          </a:xfrm>
          <a:prstGeom prst="rect">
            <a:avLst/>
          </a:prstGeom>
        </p:spPr>
      </p:pic>
      <p:sp>
        <p:nvSpPr>
          <p:cNvPr id="17" name="TextBox 16">
            <a:extLst>
              <a:ext uri="{FF2B5EF4-FFF2-40B4-BE49-F238E27FC236}">
                <a16:creationId xmlns:a16="http://schemas.microsoft.com/office/drawing/2014/main" id="{225087B7-4B2B-7575-AF44-5554BD12C68F}"/>
              </a:ext>
            </a:extLst>
          </p:cNvPr>
          <p:cNvSpPr txBox="1"/>
          <p:nvPr/>
        </p:nvSpPr>
        <p:spPr>
          <a:xfrm>
            <a:off x="6623483" y="2937432"/>
            <a:ext cx="1168744" cy="1576072"/>
          </a:xfrm>
          <a:prstGeom prst="rect">
            <a:avLst/>
          </a:prstGeom>
          <a:noFill/>
        </p:spPr>
        <p:txBody>
          <a:bodyPr wrap="square" lIns="0" tIns="0" rIns="0" bIns="0">
            <a:spAutoFit/>
          </a:bodyPr>
          <a:lstStyle/>
          <a:p>
            <a:pPr algn="ctr">
              <a:spcAft>
                <a:spcPts val="200"/>
              </a:spcAft>
            </a:pPr>
            <a:r>
              <a:rPr lang="en-US" sz="775" b="1"/>
              <a:t>The Netherlands [51]</a:t>
            </a:r>
          </a:p>
          <a:p>
            <a:pPr algn="ctr"/>
            <a:r>
              <a:rPr lang="en-US" sz="775" b="1"/>
              <a:t>Biomarker</a:t>
            </a:r>
          </a:p>
          <a:p>
            <a:pPr algn="ctr"/>
            <a:r>
              <a:rPr lang="en-US" sz="775" i="1"/>
              <a:t>EGFR</a:t>
            </a:r>
          </a:p>
          <a:p>
            <a:pPr algn="ctr"/>
            <a:r>
              <a:rPr lang="en-US" sz="775" i="1"/>
              <a:t>ALK</a:t>
            </a:r>
          </a:p>
          <a:p>
            <a:pPr algn="ctr"/>
            <a:r>
              <a:rPr lang="en-US" sz="775" i="1"/>
              <a:t>ROS1</a:t>
            </a:r>
          </a:p>
          <a:p>
            <a:pPr algn="ctr"/>
            <a:r>
              <a:rPr lang="en-US" sz="775" i="1"/>
              <a:t>BRAF</a:t>
            </a:r>
          </a:p>
          <a:p>
            <a:pPr algn="ctr"/>
            <a:r>
              <a:rPr lang="en-US" sz="775" i="1"/>
              <a:t>NTRK</a:t>
            </a:r>
          </a:p>
          <a:p>
            <a:pPr algn="ctr"/>
            <a:r>
              <a:rPr lang="en-US" sz="775" i="1"/>
              <a:t>KRAS</a:t>
            </a:r>
          </a:p>
          <a:p>
            <a:pPr algn="ctr"/>
            <a:r>
              <a:rPr lang="en-US" sz="775" i="1"/>
              <a:t>MET</a:t>
            </a:r>
          </a:p>
          <a:p>
            <a:pPr algn="ctr"/>
            <a:r>
              <a:rPr lang="en-US" sz="775" i="1"/>
              <a:t>RET</a:t>
            </a:r>
          </a:p>
          <a:p>
            <a:pPr algn="ctr"/>
            <a:r>
              <a:rPr lang="en-US" sz="775" i="1"/>
              <a:t>NRG1</a:t>
            </a:r>
          </a:p>
          <a:p>
            <a:pPr algn="ctr"/>
            <a:r>
              <a:rPr lang="en-US" sz="775"/>
              <a:t>PD-L1</a:t>
            </a:r>
          </a:p>
          <a:p>
            <a:pPr algn="ctr"/>
            <a:r>
              <a:rPr lang="en-US" sz="775" i="1"/>
              <a:t>ERBB2/HER2</a:t>
            </a:r>
          </a:p>
        </p:txBody>
      </p:sp>
      <p:sp>
        <p:nvSpPr>
          <p:cNvPr id="18" name="TextBox 17">
            <a:extLst>
              <a:ext uri="{FF2B5EF4-FFF2-40B4-BE49-F238E27FC236}">
                <a16:creationId xmlns:a16="http://schemas.microsoft.com/office/drawing/2014/main" id="{FE3A4F29-6A4C-0AE1-9C0E-D741277CACAD}"/>
              </a:ext>
            </a:extLst>
          </p:cNvPr>
          <p:cNvSpPr txBox="1"/>
          <p:nvPr/>
        </p:nvSpPr>
        <p:spPr>
          <a:xfrm>
            <a:off x="7475349" y="1803551"/>
            <a:ext cx="640597" cy="741229"/>
          </a:xfrm>
          <a:prstGeom prst="rect">
            <a:avLst/>
          </a:prstGeom>
          <a:noFill/>
        </p:spPr>
        <p:txBody>
          <a:bodyPr wrap="square" lIns="0" tIns="0" rIns="0" bIns="0">
            <a:spAutoFit/>
          </a:bodyPr>
          <a:lstStyle/>
          <a:p>
            <a:pPr algn="ctr">
              <a:spcAft>
                <a:spcPts val="200"/>
              </a:spcAft>
            </a:pPr>
            <a:r>
              <a:rPr lang="en-US" sz="775" b="1"/>
              <a:t>UK [55, 56]</a:t>
            </a:r>
          </a:p>
          <a:p>
            <a:pPr algn="ctr"/>
            <a:r>
              <a:rPr lang="en-US" sz="775" b="1"/>
              <a:t>Biomarker</a:t>
            </a:r>
          </a:p>
          <a:p>
            <a:pPr algn="ctr"/>
            <a:r>
              <a:rPr lang="en-US" sz="775" i="1"/>
              <a:t>EGFR</a:t>
            </a:r>
          </a:p>
          <a:p>
            <a:pPr algn="ctr"/>
            <a:r>
              <a:rPr lang="en-US" sz="775" i="1"/>
              <a:t>ALK</a:t>
            </a:r>
          </a:p>
          <a:p>
            <a:pPr algn="ctr"/>
            <a:r>
              <a:rPr lang="en-US" sz="775" i="1"/>
              <a:t>ROS1</a:t>
            </a:r>
          </a:p>
          <a:p>
            <a:pPr algn="ctr"/>
            <a:r>
              <a:rPr lang="en-US" sz="775"/>
              <a:t>PD-L1</a:t>
            </a:r>
            <a:endParaRPr lang="en-US" sz="775" i="1"/>
          </a:p>
        </p:txBody>
      </p:sp>
      <p:pic>
        <p:nvPicPr>
          <p:cNvPr id="19" name="Picture 18">
            <a:extLst>
              <a:ext uri="{FF2B5EF4-FFF2-40B4-BE49-F238E27FC236}">
                <a16:creationId xmlns:a16="http://schemas.microsoft.com/office/drawing/2014/main" id="{457004D9-B15B-FEE9-41AD-B2AD947B3A98}"/>
              </a:ext>
            </a:extLst>
          </p:cNvPr>
          <p:cNvPicPr>
            <a:picLocks/>
          </p:cNvPicPr>
          <p:nvPr/>
        </p:nvPicPr>
        <p:blipFill>
          <a:blip r:embed="rId6"/>
          <a:stretch>
            <a:fillRect/>
          </a:stretch>
        </p:blipFill>
        <p:spPr>
          <a:xfrm>
            <a:off x="8228122" y="1908965"/>
            <a:ext cx="797057" cy="996536"/>
          </a:xfrm>
          <a:prstGeom prst="rect">
            <a:avLst/>
          </a:prstGeom>
        </p:spPr>
      </p:pic>
      <p:pic>
        <p:nvPicPr>
          <p:cNvPr id="21" name="Picture 20">
            <a:extLst>
              <a:ext uri="{FF2B5EF4-FFF2-40B4-BE49-F238E27FC236}">
                <a16:creationId xmlns:a16="http://schemas.microsoft.com/office/drawing/2014/main" id="{3EBD4B3F-ECF9-3728-5BB0-AE27A7248D10}"/>
              </a:ext>
            </a:extLst>
          </p:cNvPr>
          <p:cNvPicPr>
            <a:picLocks/>
          </p:cNvPicPr>
          <p:nvPr/>
        </p:nvPicPr>
        <p:blipFill>
          <a:blip r:embed="rId7"/>
          <a:stretch>
            <a:fillRect/>
          </a:stretch>
        </p:blipFill>
        <p:spPr>
          <a:xfrm>
            <a:off x="8228122" y="1667160"/>
            <a:ext cx="795693" cy="270000"/>
          </a:xfrm>
          <a:prstGeom prst="rect">
            <a:avLst/>
          </a:prstGeom>
        </p:spPr>
      </p:pic>
      <p:pic>
        <p:nvPicPr>
          <p:cNvPr id="22" name="Picture 21">
            <a:extLst>
              <a:ext uri="{FF2B5EF4-FFF2-40B4-BE49-F238E27FC236}">
                <a16:creationId xmlns:a16="http://schemas.microsoft.com/office/drawing/2014/main" id="{41967FB4-8823-D9B7-B410-083AA6E63A72}"/>
              </a:ext>
            </a:extLst>
          </p:cNvPr>
          <p:cNvPicPr>
            <a:picLocks/>
          </p:cNvPicPr>
          <p:nvPr/>
        </p:nvPicPr>
        <p:blipFill>
          <a:blip r:embed="rId6"/>
          <a:stretch>
            <a:fillRect/>
          </a:stretch>
        </p:blipFill>
        <p:spPr>
          <a:xfrm>
            <a:off x="9148659" y="1903423"/>
            <a:ext cx="695519" cy="763552"/>
          </a:xfrm>
          <a:prstGeom prst="rect">
            <a:avLst/>
          </a:prstGeom>
        </p:spPr>
      </p:pic>
      <p:pic>
        <p:nvPicPr>
          <p:cNvPr id="23" name="Picture 22">
            <a:extLst>
              <a:ext uri="{FF2B5EF4-FFF2-40B4-BE49-F238E27FC236}">
                <a16:creationId xmlns:a16="http://schemas.microsoft.com/office/drawing/2014/main" id="{817752D9-A69A-F530-6E2E-BA5231CCE212}"/>
              </a:ext>
            </a:extLst>
          </p:cNvPr>
          <p:cNvPicPr>
            <a:picLocks/>
          </p:cNvPicPr>
          <p:nvPr/>
        </p:nvPicPr>
        <p:blipFill>
          <a:blip r:embed="rId7"/>
          <a:stretch>
            <a:fillRect/>
          </a:stretch>
        </p:blipFill>
        <p:spPr>
          <a:xfrm>
            <a:off x="9148659" y="1667160"/>
            <a:ext cx="696959" cy="270000"/>
          </a:xfrm>
          <a:prstGeom prst="rect">
            <a:avLst/>
          </a:prstGeom>
        </p:spPr>
      </p:pic>
      <p:sp>
        <p:nvSpPr>
          <p:cNvPr id="24" name="TextBox 23">
            <a:extLst>
              <a:ext uri="{FF2B5EF4-FFF2-40B4-BE49-F238E27FC236}">
                <a16:creationId xmlns:a16="http://schemas.microsoft.com/office/drawing/2014/main" id="{4CA73799-699B-E508-2FE6-F236CD10F506}"/>
              </a:ext>
            </a:extLst>
          </p:cNvPr>
          <p:cNvSpPr txBox="1"/>
          <p:nvPr/>
        </p:nvSpPr>
        <p:spPr>
          <a:xfrm>
            <a:off x="8223991" y="1803551"/>
            <a:ext cx="805913" cy="1099019"/>
          </a:xfrm>
          <a:prstGeom prst="rect">
            <a:avLst/>
          </a:prstGeom>
          <a:noFill/>
        </p:spPr>
        <p:txBody>
          <a:bodyPr wrap="square" lIns="0" tIns="0" rIns="0" bIns="0">
            <a:spAutoFit/>
          </a:bodyPr>
          <a:lstStyle/>
          <a:p>
            <a:pPr algn="ctr">
              <a:spcAft>
                <a:spcPts val="200"/>
              </a:spcAft>
            </a:pPr>
            <a:r>
              <a:rPr lang="en-US" sz="775" b="1"/>
              <a:t>Belgium [49, 53]</a:t>
            </a:r>
          </a:p>
          <a:p>
            <a:pPr algn="ctr"/>
            <a:r>
              <a:rPr lang="en-US" sz="775" b="1"/>
              <a:t>Biomarker</a:t>
            </a:r>
          </a:p>
          <a:p>
            <a:pPr algn="ctr"/>
            <a:r>
              <a:rPr lang="en-US" sz="775" i="1"/>
              <a:t>EGFR</a:t>
            </a:r>
          </a:p>
          <a:p>
            <a:pPr algn="ctr"/>
            <a:r>
              <a:rPr lang="en-US" sz="775" i="1"/>
              <a:t>ALK</a:t>
            </a:r>
          </a:p>
          <a:p>
            <a:pPr algn="ctr"/>
            <a:r>
              <a:rPr lang="en-US" sz="775" i="1"/>
              <a:t>ROS1</a:t>
            </a:r>
          </a:p>
          <a:p>
            <a:pPr algn="ctr"/>
            <a:r>
              <a:rPr lang="en-US" sz="775" i="1"/>
              <a:t>NTRK (O)*</a:t>
            </a:r>
            <a:endParaRPr lang="en-US" sz="775" i="1" baseline="30000"/>
          </a:p>
          <a:p>
            <a:pPr algn="ctr"/>
            <a:r>
              <a:rPr lang="en-US" sz="775" i="1"/>
              <a:t>MET (O)*</a:t>
            </a:r>
            <a:endParaRPr lang="en-US" sz="775" i="1" baseline="30000"/>
          </a:p>
          <a:p>
            <a:pPr algn="ctr"/>
            <a:r>
              <a:rPr lang="en-US" sz="775" i="1"/>
              <a:t>RET (O)*</a:t>
            </a:r>
            <a:endParaRPr lang="en-US" sz="775" i="1" baseline="30000"/>
          </a:p>
          <a:p>
            <a:pPr algn="ctr"/>
            <a:r>
              <a:rPr lang="en-US" sz="775"/>
              <a:t>PD-L1</a:t>
            </a:r>
            <a:endParaRPr lang="en-US" sz="775" i="1"/>
          </a:p>
        </p:txBody>
      </p:sp>
      <p:sp>
        <p:nvSpPr>
          <p:cNvPr id="25" name="TextBox 24">
            <a:extLst>
              <a:ext uri="{FF2B5EF4-FFF2-40B4-BE49-F238E27FC236}">
                <a16:creationId xmlns:a16="http://schemas.microsoft.com/office/drawing/2014/main" id="{94BD7782-7E67-6184-FF26-9B3310DE7498}"/>
              </a:ext>
            </a:extLst>
          </p:cNvPr>
          <p:cNvSpPr txBox="1"/>
          <p:nvPr/>
        </p:nvSpPr>
        <p:spPr>
          <a:xfrm>
            <a:off x="9128501" y="1803551"/>
            <a:ext cx="723255" cy="860492"/>
          </a:xfrm>
          <a:prstGeom prst="rect">
            <a:avLst/>
          </a:prstGeom>
          <a:noFill/>
        </p:spPr>
        <p:txBody>
          <a:bodyPr wrap="square" lIns="0" tIns="0" rIns="0" bIns="0">
            <a:spAutoFit/>
          </a:bodyPr>
          <a:lstStyle/>
          <a:p>
            <a:pPr algn="ctr">
              <a:spcAft>
                <a:spcPts val="200"/>
              </a:spcAft>
            </a:pPr>
            <a:r>
              <a:rPr lang="en-US" sz="775" b="1"/>
              <a:t>Germany [54]</a:t>
            </a:r>
          </a:p>
          <a:p>
            <a:pPr algn="ctr"/>
            <a:r>
              <a:rPr lang="en-US" sz="775" b="1"/>
              <a:t>Biomarker</a:t>
            </a:r>
            <a:r>
              <a:rPr lang="en-US" sz="775" b="1" baseline="30000"/>
              <a:t>†</a:t>
            </a:r>
          </a:p>
          <a:p>
            <a:pPr algn="ctr"/>
            <a:r>
              <a:rPr lang="en-US" sz="775" i="1"/>
              <a:t>EGFR</a:t>
            </a:r>
          </a:p>
          <a:p>
            <a:pPr algn="ctr"/>
            <a:r>
              <a:rPr lang="en-US" sz="775" i="1"/>
              <a:t>ALK</a:t>
            </a:r>
          </a:p>
          <a:p>
            <a:pPr algn="ctr"/>
            <a:r>
              <a:rPr lang="en-US" sz="775" i="1"/>
              <a:t>ROS1</a:t>
            </a:r>
          </a:p>
          <a:p>
            <a:pPr algn="ctr"/>
            <a:r>
              <a:rPr lang="en-US" sz="775" i="1"/>
              <a:t>BRAF</a:t>
            </a:r>
          </a:p>
          <a:p>
            <a:pPr algn="ctr"/>
            <a:r>
              <a:rPr lang="en-US" sz="775"/>
              <a:t>PD-L1</a:t>
            </a:r>
            <a:endParaRPr lang="en-US" sz="775" i="1"/>
          </a:p>
        </p:txBody>
      </p:sp>
      <p:sp>
        <p:nvSpPr>
          <p:cNvPr id="26" name="TextBox 25">
            <a:extLst>
              <a:ext uri="{FF2B5EF4-FFF2-40B4-BE49-F238E27FC236}">
                <a16:creationId xmlns:a16="http://schemas.microsoft.com/office/drawing/2014/main" id="{BBFD98A0-5057-CD0A-EF61-55034D330ADB}"/>
              </a:ext>
            </a:extLst>
          </p:cNvPr>
          <p:cNvSpPr txBox="1"/>
          <p:nvPr/>
        </p:nvSpPr>
        <p:spPr>
          <a:xfrm>
            <a:off x="10302864" y="2055485"/>
            <a:ext cx="805913" cy="1456809"/>
          </a:xfrm>
          <a:prstGeom prst="rect">
            <a:avLst/>
          </a:prstGeom>
          <a:noFill/>
        </p:spPr>
        <p:txBody>
          <a:bodyPr wrap="square" lIns="0" tIns="0" rIns="0" bIns="0">
            <a:spAutoFit/>
          </a:bodyPr>
          <a:lstStyle/>
          <a:p>
            <a:pPr algn="ctr">
              <a:spcAft>
                <a:spcPts val="200"/>
              </a:spcAft>
            </a:pPr>
            <a:r>
              <a:rPr lang="en-US" sz="775" b="1"/>
              <a:t>Sweden [52]</a:t>
            </a:r>
          </a:p>
          <a:p>
            <a:pPr algn="ctr"/>
            <a:r>
              <a:rPr lang="en-US" sz="775" b="1"/>
              <a:t>Biomarker</a:t>
            </a:r>
          </a:p>
          <a:p>
            <a:pPr algn="ctr"/>
            <a:r>
              <a:rPr lang="en-US" sz="775" i="1"/>
              <a:t>EGFR</a:t>
            </a:r>
          </a:p>
          <a:p>
            <a:pPr algn="ctr"/>
            <a:r>
              <a:rPr lang="en-US" sz="775" i="1"/>
              <a:t>ALK</a:t>
            </a:r>
          </a:p>
          <a:p>
            <a:pPr algn="ctr"/>
            <a:r>
              <a:rPr lang="en-US" sz="775" i="1"/>
              <a:t>ROS1</a:t>
            </a:r>
          </a:p>
          <a:p>
            <a:pPr algn="ctr"/>
            <a:r>
              <a:rPr lang="en-US" sz="775" i="1"/>
              <a:t>BRAF</a:t>
            </a:r>
          </a:p>
          <a:p>
            <a:pPr algn="ctr"/>
            <a:r>
              <a:rPr lang="en-US" sz="775" i="1"/>
              <a:t>NTRK</a:t>
            </a:r>
            <a:r>
              <a:rPr lang="en-US" sz="775" baseline="30000"/>
              <a:t>‡</a:t>
            </a:r>
          </a:p>
          <a:p>
            <a:pPr algn="ctr"/>
            <a:r>
              <a:rPr lang="en-US" sz="775" i="1"/>
              <a:t>KRAS</a:t>
            </a:r>
            <a:r>
              <a:rPr lang="en-US" sz="775" baseline="30000"/>
              <a:t>‡</a:t>
            </a:r>
          </a:p>
          <a:p>
            <a:pPr algn="ctr"/>
            <a:r>
              <a:rPr lang="en-US" sz="775" i="1"/>
              <a:t>MET</a:t>
            </a:r>
            <a:r>
              <a:rPr lang="en-US" sz="775" baseline="30000"/>
              <a:t>‡</a:t>
            </a:r>
          </a:p>
          <a:p>
            <a:pPr algn="ctr"/>
            <a:r>
              <a:rPr lang="en-US" sz="775" i="1"/>
              <a:t>RET</a:t>
            </a:r>
            <a:r>
              <a:rPr lang="en-US" sz="775" baseline="30000"/>
              <a:t>‡</a:t>
            </a:r>
          </a:p>
          <a:p>
            <a:pPr algn="ctr"/>
            <a:r>
              <a:rPr lang="en-US" sz="775"/>
              <a:t>PD-L1</a:t>
            </a:r>
            <a:r>
              <a:rPr lang="en-US" sz="775" baseline="30000"/>
              <a:t>‡</a:t>
            </a:r>
          </a:p>
          <a:p>
            <a:pPr algn="ctr"/>
            <a:r>
              <a:rPr lang="en-US" sz="775" i="1"/>
              <a:t>ERBB2/HER2(O)</a:t>
            </a:r>
          </a:p>
        </p:txBody>
      </p:sp>
      <p:pic>
        <p:nvPicPr>
          <p:cNvPr id="27" name="Picture 26">
            <a:extLst>
              <a:ext uri="{FF2B5EF4-FFF2-40B4-BE49-F238E27FC236}">
                <a16:creationId xmlns:a16="http://schemas.microsoft.com/office/drawing/2014/main" id="{64103B42-D2BE-00F3-E9A1-D080B73FFFE2}"/>
              </a:ext>
            </a:extLst>
          </p:cNvPr>
          <p:cNvPicPr>
            <a:picLocks noChangeAspect="1"/>
          </p:cNvPicPr>
          <p:nvPr/>
        </p:nvPicPr>
        <p:blipFill>
          <a:blip r:embed="rId6"/>
          <a:stretch>
            <a:fillRect/>
          </a:stretch>
        </p:blipFill>
        <p:spPr>
          <a:xfrm>
            <a:off x="10301206" y="3940966"/>
            <a:ext cx="805913" cy="762081"/>
          </a:xfrm>
          <a:prstGeom prst="rect">
            <a:avLst/>
          </a:prstGeom>
        </p:spPr>
      </p:pic>
      <p:pic>
        <p:nvPicPr>
          <p:cNvPr id="28" name="Picture 27">
            <a:extLst>
              <a:ext uri="{FF2B5EF4-FFF2-40B4-BE49-F238E27FC236}">
                <a16:creationId xmlns:a16="http://schemas.microsoft.com/office/drawing/2014/main" id="{D74FF0AA-F956-2434-0D02-9199A8FFC885}"/>
              </a:ext>
            </a:extLst>
          </p:cNvPr>
          <p:cNvPicPr>
            <a:picLocks/>
          </p:cNvPicPr>
          <p:nvPr/>
        </p:nvPicPr>
        <p:blipFill>
          <a:blip r:embed="rId7"/>
          <a:stretch>
            <a:fillRect/>
          </a:stretch>
        </p:blipFill>
        <p:spPr>
          <a:xfrm>
            <a:off x="10301206" y="3709838"/>
            <a:ext cx="805913" cy="270000"/>
          </a:xfrm>
          <a:prstGeom prst="rect">
            <a:avLst/>
          </a:prstGeom>
        </p:spPr>
      </p:pic>
      <p:sp>
        <p:nvSpPr>
          <p:cNvPr id="29" name="TextBox 28">
            <a:extLst>
              <a:ext uri="{FF2B5EF4-FFF2-40B4-BE49-F238E27FC236}">
                <a16:creationId xmlns:a16="http://schemas.microsoft.com/office/drawing/2014/main" id="{A46AFAC7-5DEB-158A-E3D9-4DB864395056}"/>
              </a:ext>
            </a:extLst>
          </p:cNvPr>
          <p:cNvSpPr txBox="1"/>
          <p:nvPr/>
        </p:nvSpPr>
        <p:spPr>
          <a:xfrm>
            <a:off x="10301206" y="3849086"/>
            <a:ext cx="805913" cy="860492"/>
          </a:xfrm>
          <a:prstGeom prst="rect">
            <a:avLst/>
          </a:prstGeom>
          <a:noFill/>
        </p:spPr>
        <p:txBody>
          <a:bodyPr wrap="square" lIns="0" tIns="0" rIns="0" bIns="0">
            <a:spAutoFit/>
          </a:bodyPr>
          <a:lstStyle/>
          <a:p>
            <a:pPr algn="ctr">
              <a:spcAft>
                <a:spcPts val="200"/>
              </a:spcAft>
            </a:pPr>
            <a:r>
              <a:rPr lang="en-US" sz="775" b="1"/>
              <a:t>Italy [57]</a:t>
            </a:r>
          </a:p>
          <a:p>
            <a:pPr algn="ctr"/>
            <a:r>
              <a:rPr lang="en-US" sz="775" b="1"/>
              <a:t>Biomarker</a:t>
            </a:r>
            <a:r>
              <a:rPr lang="en-US" sz="775" b="1" baseline="30000"/>
              <a:t>§</a:t>
            </a:r>
          </a:p>
          <a:p>
            <a:pPr algn="ctr"/>
            <a:r>
              <a:rPr lang="en-US" sz="775" i="1"/>
              <a:t>EGFR</a:t>
            </a:r>
          </a:p>
          <a:p>
            <a:pPr algn="ctr"/>
            <a:r>
              <a:rPr lang="en-US" sz="775" i="1"/>
              <a:t>ALK</a:t>
            </a:r>
          </a:p>
          <a:p>
            <a:pPr algn="ctr"/>
            <a:r>
              <a:rPr lang="en-US" sz="775" i="1"/>
              <a:t>ROS1</a:t>
            </a:r>
          </a:p>
          <a:p>
            <a:pPr algn="ctr"/>
            <a:r>
              <a:rPr lang="en-US" sz="775" i="1"/>
              <a:t>BRAF</a:t>
            </a:r>
          </a:p>
          <a:p>
            <a:pPr algn="ctr"/>
            <a:r>
              <a:rPr lang="en-US" sz="775"/>
              <a:t>PD-L1</a:t>
            </a:r>
            <a:endParaRPr lang="en-US" sz="775" i="1"/>
          </a:p>
        </p:txBody>
      </p:sp>
      <p:pic>
        <p:nvPicPr>
          <p:cNvPr id="30" name="Picture 29">
            <a:extLst>
              <a:ext uri="{FF2B5EF4-FFF2-40B4-BE49-F238E27FC236}">
                <a16:creationId xmlns:a16="http://schemas.microsoft.com/office/drawing/2014/main" id="{152AB8D6-AEE3-CD58-630D-8A0247C50B08}"/>
              </a:ext>
            </a:extLst>
          </p:cNvPr>
          <p:cNvPicPr>
            <a:picLocks/>
          </p:cNvPicPr>
          <p:nvPr/>
        </p:nvPicPr>
        <p:blipFill>
          <a:blip r:embed="rId6"/>
          <a:stretch>
            <a:fillRect/>
          </a:stretch>
        </p:blipFill>
        <p:spPr>
          <a:xfrm>
            <a:off x="7637666" y="4907392"/>
            <a:ext cx="736585" cy="1339030"/>
          </a:xfrm>
          <a:prstGeom prst="rect">
            <a:avLst/>
          </a:prstGeom>
        </p:spPr>
      </p:pic>
      <p:pic>
        <p:nvPicPr>
          <p:cNvPr id="31" name="Picture 30">
            <a:extLst>
              <a:ext uri="{FF2B5EF4-FFF2-40B4-BE49-F238E27FC236}">
                <a16:creationId xmlns:a16="http://schemas.microsoft.com/office/drawing/2014/main" id="{E5A302AC-EFF1-3F18-DE7E-8B98FEDD7828}"/>
              </a:ext>
            </a:extLst>
          </p:cNvPr>
          <p:cNvPicPr>
            <a:picLocks/>
          </p:cNvPicPr>
          <p:nvPr/>
        </p:nvPicPr>
        <p:blipFill>
          <a:blip r:embed="rId7"/>
          <a:stretch>
            <a:fillRect/>
          </a:stretch>
        </p:blipFill>
        <p:spPr>
          <a:xfrm>
            <a:off x="7637666" y="4659742"/>
            <a:ext cx="735324" cy="270000"/>
          </a:xfrm>
          <a:prstGeom prst="rect">
            <a:avLst/>
          </a:prstGeom>
        </p:spPr>
      </p:pic>
      <p:sp>
        <p:nvSpPr>
          <p:cNvPr id="32" name="TextBox 31">
            <a:extLst>
              <a:ext uri="{FF2B5EF4-FFF2-40B4-BE49-F238E27FC236}">
                <a16:creationId xmlns:a16="http://schemas.microsoft.com/office/drawing/2014/main" id="{E5EA692E-E72D-B4B7-F8E9-B97532205635}"/>
              </a:ext>
            </a:extLst>
          </p:cNvPr>
          <p:cNvSpPr txBox="1"/>
          <p:nvPr/>
        </p:nvSpPr>
        <p:spPr>
          <a:xfrm>
            <a:off x="7601590" y="4785853"/>
            <a:ext cx="805913" cy="1456809"/>
          </a:xfrm>
          <a:prstGeom prst="rect">
            <a:avLst/>
          </a:prstGeom>
          <a:noFill/>
        </p:spPr>
        <p:txBody>
          <a:bodyPr wrap="square" lIns="0" tIns="0" rIns="0" bIns="0">
            <a:spAutoFit/>
          </a:bodyPr>
          <a:lstStyle/>
          <a:p>
            <a:pPr algn="ctr">
              <a:spcAft>
                <a:spcPts val="200"/>
              </a:spcAft>
            </a:pPr>
            <a:r>
              <a:rPr lang="en-US" sz="775" b="1"/>
              <a:t>Spain [58]</a:t>
            </a:r>
          </a:p>
          <a:p>
            <a:pPr algn="ctr"/>
            <a:r>
              <a:rPr lang="en-US" sz="775" b="1"/>
              <a:t>Biomarker</a:t>
            </a:r>
          </a:p>
          <a:p>
            <a:pPr algn="ctr"/>
            <a:r>
              <a:rPr lang="en-US" sz="775" i="1"/>
              <a:t>EGFR</a:t>
            </a:r>
          </a:p>
          <a:p>
            <a:pPr algn="ctr"/>
            <a:r>
              <a:rPr lang="en-US" sz="775" i="1"/>
              <a:t>ALK</a:t>
            </a:r>
          </a:p>
          <a:p>
            <a:pPr algn="ctr"/>
            <a:r>
              <a:rPr lang="en-US" sz="775" i="1"/>
              <a:t>ROS1</a:t>
            </a:r>
          </a:p>
          <a:p>
            <a:pPr algn="ctr"/>
            <a:r>
              <a:rPr lang="en-US" sz="775" i="1"/>
              <a:t>BRAF</a:t>
            </a:r>
          </a:p>
          <a:p>
            <a:pPr algn="ctr"/>
            <a:r>
              <a:rPr lang="en-US" sz="775" i="1"/>
              <a:t>NTRK</a:t>
            </a:r>
            <a:r>
              <a:rPr lang="en-US" sz="775" baseline="30000"/>
              <a:t>‡</a:t>
            </a:r>
          </a:p>
          <a:p>
            <a:pPr algn="ctr"/>
            <a:r>
              <a:rPr lang="en-US" sz="775" i="1"/>
              <a:t>MET</a:t>
            </a:r>
            <a:r>
              <a:rPr lang="en-US" sz="775" baseline="30000"/>
              <a:t>‡</a:t>
            </a:r>
            <a:endParaRPr lang="en-US" sz="775" i="1" baseline="30000"/>
          </a:p>
          <a:p>
            <a:pPr algn="ctr"/>
            <a:r>
              <a:rPr lang="en-US" sz="775" i="1"/>
              <a:t>RET</a:t>
            </a:r>
            <a:r>
              <a:rPr lang="en-US" sz="775" baseline="30000"/>
              <a:t>‡</a:t>
            </a:r>
            <a:endParaRPr lang="en-US" sz="775" i="1" baseline="30000"/>
          </a:p>
          <a:p>
            <a:pPr algn="ctr"/>
            <a:r>
              <a:rPr lang="en-US" sz="775"/>
              <a:t>PD-L1</a:t>
            </a:r>
          </a:p>
          <a:p>
            <a:pPr algn="ctr"/>
            <a:r>
              <a:rPr lang="en-US" sz="775" i="1"/>
              <a:t>ERBB2/HER2</a:t>
            </a:r>
            <a:r>
              <a:rPr lang="en-US" sz="775" baseline="30000"/>
              <a:t>‡</a:t>
            </a:r>
            <a:endParaRPr lang="en-US" sz="775" i="1" baseline="30000"/>
          </a:p>
          <a:p>
            <a:pPr algn="ctr"/>
            <a:r>
              <a:rPr lang="en-US" sz="775"/>
              <a:t>TMB (O)*</a:t>
            </a:r>
            <a:endParaRPr lang="en-US" sz="775" baseline="30000"/>
          </a:p>
        </p:txBody>
      </p:sp>
      <p:pic>
        <p:nvPicPr>
          <p:cNvPr id="33" name="Picture 32">
            <a:extLst>
              <a:ext uri="{FF2B5EF4-FFF2-40B4-BE49-F238E27FC236}">
                <a16:creationId xmlns:a16="http://schemas.microsoft.com/office/drawing/2014/main" id="{FDDB5945-266F-F261-012A-426817A7E26A}"/>
              </a:ext>
            </a:extLst>
          </p:cNvPr>
          <p:cNvPicPr>
            <a:picLocks/>
          </p:cNvPicPr>
          <p:nvPr/>
        </p:nvPicPr>
        <p:blipFill>
          <a:blip r:embed="rId6"/>
          <a:stretch>
            <a:fillRect/>
          </a:stretch>
        </p:blipFill>
        <p:spPr>
          <a:xfrm>
            <a:off x="8693383" y="4907392"/>
            <a:ext cx="736585" cy="1448002"/>
          </a:xfrm>
          <a:prstGeom prst="rect">
            <a:avLst/>
          </a:prstGeom>
        </p:spPr>
      </p:pic>
      <p:pic>
        <p:nvPicPr>
          <p:cNvPr id="34" name="Picture 33">
            <a:extLst>
              <a:ext uri="{FF2B5EF4-FFF2-40B4-BE49-F238E27FC236}">
                <a16:creationId xmlns:a16="http://schemas.microsoft.com/office/drawing/2014/main" id="{5F07FA6A-B98E-2C65-930A-372D9AC22433}"/>
              </a:ext>
            </a:extLst>
          </p:cNvPr>
          <p:cNvPicPr>
            <a:picLocks/>
          </p:cNvPicPr>
          <p:nvPr/>
        </p:nvPicPr>
        <p:blipFill>
          <a:blip r:embed="rId7"/>
          <a:stretch>
            <a:fillRect/>
          </a:stretch>
        </p:blipFill>
        <p:spPr>
          <a:xfrm>
            <a:off x="8693383" y="4659742"/>
            <a:ext cx="736585" cy="270000"/>
          </a:xfrm>
          <a:prstGeom prst="rect">
            <a:avLst/>
          </a:prstGeom>
        </p:spPr>
      </p:pic>
      <p:pic>
        <p:nvPicPr>
          <p:cNvPr id="35" name="Picture 34">
            <a:extLst>
              <a:ext uri="{FF2B5EF4-FFF2-40B4-BE49-F238E27FC236}">
                <a16:creationId xmlns:a16="http://schemas.microsoft.com/office/drawing/2014/main" id="{C3E26540-9629-D15D-33ED-531FDE6ED057}"/>
              </a:ext>
            </a:extLst>
          </p:cNvPr>
          <p:cNvPicPr>
            <a:picLocks/>
          </p:cNvPicPr>
          <p:nvPr/>
        </p:nvPicPr>
        <p:blipFill>
          <a:blip r:embed="rId6"/>
          <a:stretch>
            <a:fillRect/>
          </a:stretch>
        </p:blipFill>
        <p:spPr>
          <a:xfrm>
            <a:off x="9632721" y="5425832"/>
            <a:ext cx="999116" cy="880228"/>
          </a:xfrm>
          <a:prstGeom prst="rect">
            <a:avLst/>
          </a:prstGeom>
        </p:spPr>
      </p:pic>
      <p:pic>
        <p:nvPicPr>
          <p:cNvPr id="36" name="Picture 35">
            <a:extLst>
              <a:ext uri="{FF2B5EF4-FFF2-40B4-BE49-F238E27FC236}">
                <a16:creationId xmlns:a16="http://schemas.microsoft.com/office/drawing/2014/main" id="{7722AAE5-7102-B2E4-7B47-61C09BD834B9}"/>
              </a:ext>
            </a:extLst>
          </p:cNvPr>
          <p:cNvPicPr>
            <a:picLocks/>
          </p:cNvPicPr>
          <p:nvPr/>
        </p:nvPicPr>
        <p:blipFill>
          <a:blip r:embed="rId7"/>
          <a:stretch>
            <a:fillRect/>
          </a:stretch>
        </p:blipFill>
        <p:spPr>
          <a:xfrm>
            <a:off x="9632721" y="5183603"/>
            <a:ext cx="999116" cy="270000"/>
          </a:xfrm>
          <a:prstGeom prst="rect">
            <a:avLst/>
          </a:prstGeom>
        </p:spPr>
      </p:pic>
      <p:sp>
        <p:nvSpPr>
          <p:cNvPr id="37" name="TextBox 36">
            <a:extLst>
              <a:ext uri="{FF2B5EF4-FFF2-40B4-BE49-F238E27FC236}">
                <a16:creationId xmlns:a16="http://schemas.microsoft.com/office/drawing/2014/main" id="{1F88460B-D682-71FA-4837-04BCAC0DC906}"/>
              </a:ext>
            </a:extLst>
          </p:cNvPr>
          <p:cNvSpPr txBox="1"/>
          <p:nvPr/>
        </p:nvSpPr>
        <p:spPr>
          <a:xfrm>
            <a:off x="8658385" y="4785853"/>
            <a:ext cx="805913" cy="1576072"/>
          </a:xfrm>
          <a:prstGeom prst="rect">
            <a:avLst/>
          </a:prstGeom>
          <a:noFill/>
        </p:spPr>
        <p:txBody>
          <a:bodyPr wrap="square" lIns="0" tIns="0" rIns="0" bIns="0">
            <a:spAutoFit/>
          </a:bodyPr>
          <a:lstStyle/>
          <a:p>
            <a:pPr algn="ctr">
              <a:spcAft>
                <a:spcPts val="200"/>
              </a:spcAft>
            </a:pPr>
            <a:r>
              <a:rPr lang="en-US" sz="775" b="1"/>
              <a:t>France [50]</a:t>
            </a:r>
          </a:p>
          <a:p>
            <a:pPr algn="ctr"/>
            <a:r>
              <a:rPr lang="en-US" sz="775" b="1"/>
              <a:t>Biomarker</a:t>
            </a:r>
          </a:p>
          <a:p>
            <a:pPr algn="ctr"/>
            <a:r>
              <a:rPr lang="en-US" sz="775" i="1"/>
              <a:t>EGFR**</a:t>
            </a:r>
            <a:endParaRPr lang="en-US" sz="775" i="1" baseline="30000"/>
          </a:p>
          <a:p>
            <a:pPr algn="ctr"/>
            <a:r>
              <a:rPr lang="en-US" sz="775" i="1"/>
              <a:t>ALK</a:t>
            </a:r>
          </a:p>
          <a:p>
            <a:pPr algn="ctr"/>
            <a:r>
              <a:rPr lang="en-US" sz="775" i="1"/>
              <a:t>ROS1</a:t>
            </a:r>
          </a:p>
          <a:p>
            <a:pPr algn="ctr"/>
            <a:r>
              <a:rPr lang="en-US" sz="775" i="1"/>
              <a:t>BRAF</a:t>
            </a:r>
          </a:p>
          <a:p>
            <a:pPr algn="ctr"/>
            <a:r>
              <a:rPr lang="en-US" sz="775" i="1"/>
              <a:t>NTRK</a:t>
            </a:r>
          </a:p>
          <a:p>
            <a:pPr algn="ctr"/>
            <a:r>
              <a:rPr lang="en-US" sz="775" i="1"/>
              <a:t>KRAS</a:t>
            </a:r>
          </a:p>
          <a:p>
            <a:pPr algn="ctr"/>
            <a:r>
              <a:rPr lang="en-US" sz="775" i="1"/>
              <a:t>MET</a:t>
            </a:r>
          </a:p>
          <a:p>
            <a:pPr algn="ctr"/>
            <a:r>
              <a:rPr lang="en-US" sz="775" i="1"/>
              <a:t>RET</a:t>
            </a:r>
          </a:p>
          <a:p>
            <a:pPr algn="ctr"/>
            <a:r>
              <a:rPr lang="en-US" sz="775" i="1"/>
              <a:t>NRG1</a:t>
            </a:r>
          </a:p>
          <a:p>
            <a:pPr algn="ctr"/>
            <a:r>
              <a:rPr lang="en-US" sz="775"/>
              <a:t>PD-L1</a:t>
            </a:r>
          </a:p>
          <a:p>
            <a:pPr algn="ctr"/>
            <a:r>
              <a:rPr lang="en-US" sz="775" i="1"/>
              <a:t>ERBB2/HER2</a:t>
            </a:r>
            <a:endParaRPr lang="en-US" sz="775" i="1" baseline="30000"/>
          </a:p>
        </p:txBody>
      </p:sp>
      <p:sp>
        <p:nvSpPr>
          <p:cNvPr id="38" name="TextBox 37">
            <a:extLst>
              <a:ext uri="{FF2B5EF4-FFF2-40B4-BE49-F238E27FC236}">
                <a16:creationId xmlns:a16="http://schemas.microsoft.com/office/drawing/2014/main" id="{59C58BE5-17CF-8B1B-DA82-82760DC5DA4A}"/>
              </a:ext>
            </a:extLst>
          </p:cNvPr>
          <p:cNvSpPr txBox="1"/>
          <p:nvPr/>
        </p:nvSpPr>
        <p:spPr>
          <a:xfrm>
            <a:off x="9626000" y="5318286"/>
            <a:ext cx="1012557" cy="979755"/>
          </a:xfrm>
          <a:prstGeom prst="rect">
            <a:avLst/>
          </a:prstGeom>
          <a:noFill/>
        </p:spPr>
        <p:txBody>
          <a:bodyPr wrap="square" lIns="0" tIns="0" rIns="0" bIns="0">
            <a:spAutoFit/>
          </a:bodyPr>
          <a:lstStyle/>
          <a:p>
            <a:pPr algn="ctr">
              <a:spcAft>
                <a:spcPts val="200"/>
              </a:spcAft>
            </a:pPr>
            <a:r>
              <a:rPr lang="en-US" sz="775" b="1"/>
              <a:t>Czech Republic [59]</a:t>
            </a:r>
          </a:p>
          <a:p>
            <a:pPr algn="ctr"/>
            <a:r>
              <a:rPr lang="en-US" sz="775" b="1"/>
              <a:t>Biomarker</a:t>
            </a:r>
            <a:r>
              <a:rPr lang="en-US" sz="775" i="1" baseline="30000"/>
              <a:t>¶</a:t>
            </a:r>
            <a:endParaRPr lang="en-US" sz="775" b="1" baseline="30000"/>
          </a:p>
          <a:p>
            <a:pPr algn="ctr"/>
            <a:r>
              <a:rPr lang="en-US" sz="775" i="1"/>
              <a:t>EGFR</a:t>
            </a:r>
          </a:p>
          <a:p>
            <a:pPr algn="ctr"/>
            <a:r>
              <a:rPr lang="en-US" sz="775" i="1"/>
              <a:t>ALK</a:t>
            </a:r>
          </a:p>
          <a:p>
            <a:pPr algn="ctr"/>
            <a:r>
              <a:rPr lang="en-US" sz="775" i="1"/>
              <a:t>ROS1</a:t>
            </a:r>
          </a:p>
          <a:p>
            <a:pPr algn="ctr"/>
            <a:r>
              <a:rPr lang="en-US" sz="775" i="1"/>
              <a:t>BRAF (O)</a:t>
            </a:r>
          </a:p>
          <a:p>
            <a:pPr algn="ctr"/>
            <a:r>
              <a:rPr lang="en-US" sz="775" i="1"/>
              <a:t>NTRK (O)</a:t>
            </a:r>
          </a:p>
          <a:p>
            <a:pPr algn="ctr"/>
            <a:r>
              <a:rPr lang="en-US" sz="775"/>
              <a:t>PD-L1</a:t>
            </a:r>
            <a:endParaRPr lang="en-US" sz="775" baseline="30000"/>
          </a:p>
        </p:txBody>
      </p:sp>
      <p:pic>
        <p:nvPicPr>
          <p:cNvPr id="39" name="Picture 38">
            <a:extLst>
              <a:ext uri="{FF2B5EF4-FFF2-40B4-BE49-F238E27FC236}">
                <a16:creationId xmlns:a16="http://schemas.microsoft.com/office/drawing/2014/main" id="{595200F4-645E-9870-DFE3-FEA3AC9F9B60}"/>
              </a:ext>
            </a:extLst>
          </p:cNvPr>
          <p:cNvPicPr>
            <a:picLocks noChangeAspect="1"/>
          </p:cNvPicPr>
          <p:nvPr/>
        </p:nvPicPr>
        <p:blipFill>
          <a:blip r:embed="rId8"/>
          <a:stretch>
            <a:fillRect/>
          </a:stretch>
        </p:blipFill>
        <p:spPr>
          <a:xfrm>
            <a:off x="6962110" y="2853656"/>
            <a:ext cx="491490" cy="87376"/>
          </a:xfrm>
          <a:prstGeom prst="rect">
            <a:avLst/>
          </a:prstGeom>
        </p:spPr>
      </p:pic>
      <p:pic>
        <p:nvPicPr>
          <p:cNvPr id="40" name="Picture 39">
            <a:extLst>
              <a:ext uri="{FF2B5EF4-FFF2-40B4-BE49-F238E27FC236}">
                <a16:creationId xmlns:a16="http://schemas.microsoft.com/office/drawing/2014/main" id="{EC5A9B44-740A-CBF3-A586-B4B4346373A2}"/>
              </a:ext>
            </a:extLst>
          </p:cNvPr>
          <p:cNvPicPr>
            <a:picLocks noChangeAspect="1"/>
          </p:cNvPicPr>
          <p:nvPr/>
        </p:nvPicPr>
        <p:blipFill>
          <a:blip r:embed="rId9"/>
          <a:stretch>
            <a:fillRect/>
          </a:stretch>
        </p:blipFill>
        <p:spPr>
          <a:xfrm>
            <a:off x="7705634" y="1714235"/>
            <a:ext cx="163830" cy="76454"/>
          </a:xfrm>
          <a:prstGeom prst="rect">
            <a:avLst/>
          </a:prstGeom>
        </p:spPr>
      </p:pic>
      <p:pic>
        <p:nvPicPr>
          <p:cNvPr id="41" name="Picture 40">
            <a:extLst>
              <a:ext uri="{FF2B5EF4-FFF2-40B4-BE49-F238E27FC236}">
                <a16:creationId xmlns:a16="http://schemas.microsoft.com/office/drawing/2014/main" id="{C08D61C9-0CC8-0A66-3645-4CADECD45B7B}"/>
              </a:ext>
            </a:extLst>
          </p:cNvPr>
          <p:cNvPicPr>
            <a:picLocks noChangeAspect="1"/>
          </p:cNvPicPr>
          <p:nvPr/>
        </p:nvPicPr>
        <p:blipFill>
          <a:blip r:embed="rId10"/>
          <a:stretch>
            <a:fillRect/>
          </a:stretch>
        </p:blipFill>
        <p:spPr>
          <a:xfrm>
            <a:off x="8384275" y="1714235"/>
            <a:ext cx="491490" cy="76454"/>
          </a:xfrm>
          <a:prstGeom prst="rect">
            <a:avLst/>
          </a:prstGeom>
        </p:spPr>
      </p:pic>
      <p:pic>
        <p:nvPicPr>
          <p:cNvPr id="42" name="Picture 41">
            <a:extLst>
              <a:ext uri="{FF2B5EF4-FFF2-40B4-BE49-F238E27FC236}">
                <a16:creationId xmlns:a16="http://schemas.microsoft.com/office/drawing/2014/main" id="{7D36AB83-B3DA-A4DB-FA72-D4C73E29D13F}"/>
              </a:ext>
            </a:extLst>
          </p:cNvPr>
          <p:cNvPicPr>
            <a:picLocks noChangeAspect="1"/>
          </p:cNvPicPr>
          <p:nvPr/>
        </p:nvPicPr>
        <p:blipFill>
          <a:blip r:embed="rId11"/>
          <a:stretch>
            <a:fillRect/>
          </a:stretch>
        </p:blipFill>
        <p:spPr>
          <a:xfrm>
            <a:off x="9257696" y="1709258"/>
            <a:ext cx="491490" cy="87376"/>
          </a:xfrm>
          <a:prstGeom prst="rect">
            <a:avLst/>
          </a:prstGeom>
        </p:spPr>
      </p:pic>
      <p:pic>
        <p:nvPicPr>
          <p:cNvPr id="43" name="Picture 42">
            <a:extLst>
              <a:ext uri="{FF2B5EF4-FFF2-40B4-BE49-F238E27FC236}">
                <a16:creationId xmlns:a16="http://schemas.microsoft.com/office/drawing/2014/main" id="{121F8828-8D91-BC2E-B34E-9632299D604D}"/>
              </a:ext>
            </a:extLst>
          </p:cNvPr>
          <p:cNvPicPr>
            <a:picLocks noChangeAspect="1"/>
          </p:cNvPicPr>
          <p:nvPr/>
        </p:nvPicPr>
        <p:blipFill>
          <a:blip r:embed="rId12"/>
          <a:stretch>
            <a:fillRect/>
          </a:stretch>
        </p:blipFill>
        <p:spPr>
          <a:xfrm>
            <a:off x="10508796" y="1967518"/>
            <a:ext cx="393192" cy="87376"/>
          </a:xfrm>
          <a:prstGeom prst="rect">
            <a:avLst/>
          </a:prstGeom>
        </p:spPr>
      </p:pic>
      <p:pic>
        <p:nvPicPr>
          <p:cNvPr id="44" name="Picture 43">
            <a:extLst>
              <a:ext uri="{FF2B5EF4-FFF2-40B4-BE49-F238E27FC236}">
                <a16:creationId xmlns:a16="http://schemas.microsoft.com/office/drawing/2014/main" id="{491A63D4-837C-8A21-F111-9D59C239F279}"/>
              </a:ext>
            </a:extLst>
          </p:cNvPr>
          <p:cNvPicPr>
            <a:picLocks noChangeAspect="1"/>
          </p:cNvPicPr>
          <p:nvPr/>
        </p:nvPicPr>
        <p:blipFill>
          <a:blip r:embed="rId13"/>
          <a:stretch>
            <a:fillRect/>
          </a:stretch>
        </p:blipFill>
        <p:spPr>
          <a:xfrm>
            <a:off x="10562176" y="3757724"/>
            <a:ext cx="283972" cy="76454"/>
          </a:xfrm>
          <a:prstGeom prst="rect">
            <a:avLst/>
          </a:prstGeom>
        </p:spPr>
      </p:pic>
      <p:pic>
        <p:nvPicPr>
          <p:cNvPr id="45" name="Picture 44">
            <a:extLst>
              <a:ext uri="{FF2B5EF4-FFF2-40B4-BE49-F238E27FC236}">
                <a16:creationId xmlns:a16="http://schemas.microsoft.com/office/drawing/2014/main" id="{BF822245-0C77-1D5B-BFB8-2C895912E518}"/>
              </a:ext>
            </a:extLst>
          </p:cNvPr>
          <p:cNvPicPr>
            <a:picLocks noChangeAspect="1"/>
          </p:cNvPicPr>
          <p:nvPr/>
        </p:nvPicPr>
        <p:blipFill>
          <a:blip r:embed="rId14"/>
          <a:stretch>
            <a:fillRect/>
          </a:stretch>
        </p:blipFill>
        <p:spPr>
          <a:xfrm>
            <a:off x="9886534" y="5231047"/>
            <a:ext cx="491490" cy="76454"/>
          </a:xfrm>
          <a:prstGeom prst="rect">
            <a:avLst/>
          </a:prstGeom>
        </p:spPr>
      </p:pic>
      <p:pic>
        <p:nvPicPr>
          <p:cNvPr id="46" name="Picture 45">
            <a:extLst>
              <a:ext uri="{FF2B5EF4-FFF2-40B4-BE49-F238E27FC236}">
                <a16:creationId xmlns:a16="http://schemas.microsoft.com/office/drawing/2014/main" id="{4E0E89DE-CB68-6BB3-D29A-72E137B876BF}"/>
              </a:ext>
            </a:extLst>
          </p:cNvPr>
          <p:cNvPicPr>
            <a:picLocks noChangeAspect="1"/>
          </p:cNvPicPr>
          <p:nvPr/>
        </p:nvPicPr>
        <p:blipFill>
          <a:blip r:embed="rId14"/>
          <a:stretch>
            <a:fillRect/>
          </a:stretch>
        </p:blipFill>
        <p:spPr>
          <a:xfrm>
            <a:off x="8823363" y="4701248"/>
            <a:ext cx="491490" cy="76454"/>
          </a:xfrm>
          <a:prstGeom prst="rect">
            <a:avLst/>
          </a:prstGeom>
        </p:spPr>
      </p:pic>
      <p:pic>
        <p:nvPicPr>
          <p:cNvPr id="47" name="Picture 46">
            <a:extLst>
              <a:ext uri="{FF2B5EF4-FFF2-40B4-BE49-F238E27FC236}">
                <a16:creationId xmlns:a16="http://schemas.microsoft.com/office/drawing/2014/main" id="{2F65B8DF-5E19-56C9-DD5D-50CBF16CF947}"/>
              </a:ext>
            </a:extLst>
          </p:cNvPr>
          <p:cNvPicPr>
            <a:picLocks noChangeAspect="1"/>
          </p:cNvPicPr>
          <p:nvPr/>
        </p:nvPicPr>
        <p:blipFill>
          <a:blip r:embed="rId15"/>
          <a:stretch>
            <a:fillRect/>
          </a:stretch>
        </p:blipFill>
        <p:spPr>
          <a:xfrm>
            <a:off x="7757067" y="4701248"/>
            <a:ext cx="491490" cy="87376"/>
          </a:xfrm>
          <a:prstGeom prst="rect">
            <a:avLst/>
          </a:prstGeom>
        </p:spPr>
      </p:pic>
      <p:sp>
        <p:nvSpPr>
          <p:cNvPr id="48" name="Oval 47">
            <a:extLst>
              <a:ext uri="{FF2B5EF4-FFF2-40B4-BE49-F238E27FC236}">
                <a16:creationId xmlns:a16="http://schemas.microsoft.com/office/drawing/2014/main" id="{70FF7362-13EE-AE69-53E4-248F9E9D7DD6}"/>
              </a:ext>
            </a:extLst>
          </p:cNvPr>
          <p:cNvSpPr>
            <a:spLocks noChangeAspect="1"/>
          </p:cNvSpPr>
          <p:nvPr/>
        </p:nvSpPr>
        <p:spPr>
          <a:xfrm>
            <a:off x="8888121" y="343445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DC36EAA-CB2A-5E8A-C946-9205D794F348}"/>
              </a:ext>
            </a:extLst>
          </p:cNvPr>
          <p:cNvSpPr>
            <a:spLocks noChangeAspect="1"/>
          </p:cNvSpPr>
          <p:nvPr/>
        </p:nvSpPr>
        <p:spPr>
          <a:xfrm>
            <a:off x="9236377" y="3615968"/>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C4B3E2A-D91F-4CBA-9EDD-237807888263}"/>
              </a:ext>
            </a:extLst>
          </p:cNvPr>
          <p:cNvSpPr>
            <a:spLocks noChangeAspect="1"/>
          </p:cNvSpPr>
          <p:nvPr/>
        </p:nvSpPr>
        <p:spPr>
          <a:xfrm>
            <a:off x="9312577" y="346039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2F45C48-4EDA-82D6-9423-DDC717B2EC90}"/>
              </a:ext>
            </a:extLst>
          </p:cNvPr>
          <p:cNvSpPr>
            <a:spLocks noChangeAspect="1"/>
          </p:cNvSpPr>
          <p:nvPr/>
        </p:nvSpPr>
        <p:spPr>
          <a:xfrm>
            <a:off x="9658652" y="349828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FF4E458-F658-191B-9C25-8A5F5B376365}"/>
              </a:ext>
            </a:extLst>
          </p:cNvPr>
          <p:cNvSpPr>
            <a:spLocks noChangeAspect="1"/>
          </p:cNvSpPr>
          <p:nvPr/>
        </p:nvSpPr>
        <p:spPr>
          <a:xfrm>
            <a:off x="9817402" y="290794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B9BA04-5647-3B18-8EF7-19F47300B4E1}"/>
              </a:ext>
            </a:extLst>
          </p:cNvPr>
          <p:cNvSpPr>
            <a:spLocks noChangeAspect="1"/>
          </p:cNvSpPr>
          <p:nvPr/>
        </p:nvSpPr>
        <p:spPr>
          <a:xfrm>
            <a:off x="10280952" y="290794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78D0850-A7E3-119B-2577-D8748D45CD4F}"/>
              </a:ext>
            </a:extLst>
          </p:cNvPr>
          <p:cNvSpPr>
            <a:spLocks noChangeAspect="1"/>
          </p:cNvSpPr>
          <p:nvPr/>
        </p:nvSpPr>
        <p:spPr>
          <a:xfrm>
            <a:off x="9801527" y="4295418"/>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011612F-06E9-7EA8-E4DD-3ADCF6E30E45}"/>
              </a:ext>
            </a:extLst>
          </p:cNvPr>
          <p:cNvSpPr>
            <a:spLocks noChangeAspect="1"/>
          </p:cNvSpPr>
          <p:nvPr/>
        </p:nvSpPr>
        <p:spPr>
          <a:xfrm>
            <a:off x="10277777" y="4295418"/>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B73FDBD-494C-3E32-A639-58C3341A31C6}"/>
              </a:ext>
            </a:extLst>
          </p:cNvPr>
          <p:cNvSpPr>
            <a:spLocks noChangeAspect="1"/>
          </p:cNvSpPr>
          <p:nvPr/>
        </p:nvSpPr>
        <p:spPr>
          <a:xfrm>
            <a:off x="9182049" y="401284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167FD48-D2B3-207D-4A38-C15593F9BBD2}"/>
              </a:ext>
            </a:extLst>
          </p:cNvPr>
          <p:cNvSpPr>
            <a:spLocks noChangeAspect="1"/>
          </p:cNvSpPr>
          <p:nvPr/>
        </p:nvSpPr>
        <p:spPr>
          <a:xfrm>
            <a:off x="9182049" y="463514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E354F814-FC38-6A52-1D44-0750B7752BDD}"/>
              </a:ext>
            </a:extLst>
          </p:cNvPr>
          <p:cNvSpPr>
            <a:spLocks noChangeAspect="1"/>
          </p:cNvSpPr>
          <p:nvPr/>
        </p:nvSpPr>
        <p:spPr>
          <a:xfrm>
            <a:off x="8766477" y="4479568"/>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7AA9C33-B7AD-7D14-00E7-66F19524DD78}"/>
              </a:ext>
            </a:extLst>
          </p:cNvPr>
          <p:cNvSpPr>
            <a:spLocks noChangeAspect="1"/>
          </p:cNvSpPr>
          <p:nvPr/>
        </p:nvSpPr>
        <p:spPr>
          <a:xfrm>
            <a:off x="8291368" y="463514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84B73B9-FC7E-1B29-F7A7-D61173148EB5}"/>
              </a:ext>
            </a:extLst>
          </p:cNvPr>
          <p:cNvSpPr>
            <a:spLocks noChangeAspect="1"/>
          </p:cNvSpPr>
          <p:nvPr/>
        </p:nvSpPr>
        <p:spPr>
          <a:xfrm>
            <a:off x="7709202" y="3844568"/>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A440952-C344-7576-BEEE-9E95C1FE1E9B}"/>
              </a:ext>
            </a:extLst>
          </p:cNvPr>
          <p:cNvSpPr>
            <a:spLocks noChangeAspect="1"/>
          </p:cNvSpPr>
          <p:nvPr/>
        </p:nvSpPr>
        <p:spPr>
          <a:xfrm>
            <a:off x="8007652" y="2530118"/>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425641D-9171-34EF-B232-E66FCC89E9F3}"/>
              </a:ext>
            </a:extLst>
          </p:cNvPr>
          <p:cNvSpPr>
            <a:spLocks noChangeAspect="1"/>
          </p:cNvSpPr>
          <p:nvPr/>
        </p:nvSpPr>
        <p:spPr>
          <a:xfrm>
            <a:off x="8998252" y="2811698"/>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A088E64-AD2A-6AED-3816-1AD3A8E89244}"/>
              </a:ext>
            </a:extLst>
          </p:cNvPr>
          <p:cNvSpPr>
            <a:spLocks noChangeAspect="1"/>
          </p:cNvSpPr>
          <p:nvPr/>
        </p:nvSpPr>
        <p:spPr>
          <a:xfrm>
            <a:off x="9658652" y="2645791"/>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0D97B1D-FE75-345D-2173-09D1C4ECA5D6}"/>
              </a:ext>
            </a:extLst>
          </p:cNvPr>
          <p:cNvSpPr>
            <a:spLocks noChangeAspect="1"/>
          </p:cNvSpPr>
          <p:nvPr/>
        </p:nvSpPr>
        <p:spPr>
          <a:xfrm>
            <a:off x="9915827" y="3685818"/>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06324680-3200-1681-43C8-94D851F2DE38}"/>
              </a:ext>
            </a:extLst>
          </p:cNvPr>
          <p:cNvCxnSpPr/>
          <p:nvPr/>
        </p:nvCxnSpPr>
        <p:spPr>
          <a:xfrm>
            <a:off x="9683538" y="2684277"/>
            <a:ext cx="0" cy="8310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8A44A3B-2641-AC21-97B5-A4E5BCA1E2F3}"/>
              </a:ext>
            </a:extLst>
          </p:cNvPr>
          <p:cNvCxnSpPr>
            <a:cxnSpLocks/>
          </p:cNvCxnSpPr>
          <p:nvPr/>
        </p:nvCxnSpPr>
        <p:spPr>
          <a:xfrm>
            <a:off x="9844346" y="2933143"/>
            <a:ext cx="4635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AD03EFD-44EF-DF1C-D17E-EAB8158DE560}"/>
              </a:ext>
            </a:extLst>
          </p:cNvPr>
          <p:cNvCxnSpPr>
            <a:cxnSpLocks/>
          </p:cNvCxnSpPr>
          <p:nvPr/>
        </p:nvCxnSpPr>
        <p:spPr>
          <a:xfrm>
            <a:off x="9844346" y="4320618"/>
            <a:ext cx="4635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4EBCD3-7675-39A0-3252-FC5E15339D2C}"/>
              </a:ext>
            </a:extLst>
          </p:cNvPr>
          <p:cNvCxnSpPr>
            <a:cxnSpLocks/>
            <a:endCxn id="57" idx="0"/>
          </p:cNvCxnSpPr>
          <p:nvPr/>
        </p:nvCxnSpPr>
        <p:spPr>
          <a:xfrm>
            <a:off x="9203951" y="4046088"/>
            <a:ext cx="2683" cy="5890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120">
            <a:extLst>
              <a:ext uri="{FF2B5EF4-FFF2-40B4-BE49-F238E27FC236}">
                <a16:creationId xmlns:a16="http://schemas.microsoft.com/office/drawing/2014/main" id="{FE1706A8-581A-7F43-FCB8-475C0BF00687}"/>
              </a:ext>
            </a:extLst>
          </p:cNvPr>
          <p:cNvCxnSpPr>
            <a:cxnSpLocks/>
            <a:stCxn id="61" idx="4"/>
            <a:endCxn id="48" idx="2"/>
          </p:cNvCxnSpPr>
          <p:nvPr/>
        </p:nvCxnSpPr>
        <p:spPr>
          <a:xfrm rot="16200000" flipH="1">
            <a:off x="8020612" y="2592143"/>
            <a:ext cx="879135" cy="85588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127">
            <a:extLst>
              <a:ext uri="{FF2B5EF4-FFF2-40B4-BE49-F238E27FC236}">
                <a16:creationId xmlns:a16="http://schemas.microsoft.com/office/drawing/2014/main" id="{AD5AD1E6-317F-956F-EA14-8D746E21AAB9}"/>
              </a:ext>
            </a:extLst>
          </p:cNvPr>
          <p:cNvCxnSpPr>
            <a:cxnSpLocks/>
            <a:stCxn id="62" idx="6"/>
            <a:endCxn id="49" idx="0"/>
          </p:cNvCxnSpPr>
          <p:nvPr/>
        </p:nvCxnSpPr>
        <p:spPr>
          <a:xfrm>
            <a:off x="9047421" y="2836898"/>
            <a:ext cx="213541" cy="779070"/>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131">
            <a:extLst>
              <a:ext uri="{FF2B5EF4-FFF2-40B4-BE49-F238E27FC236}">
                <a16:creationId xmlns:a16="http://schemas.microsoft.com/office/drawing/2014/main" id="{3C0ABCAC-9909-28C3-3F71-A2C66D059278}"/>
              </a:ext>
            </a:extLst>
          </p:cNvPr>
          <p:cNvCxnSpPr>
            <a:cxnSpLocks/>
            <a:stCxn id="50" idx="4"/>
          </p:cNvCxnSpPr>
          <p:nvPr/>
        </p:nvCxnSpPr>
        <p:spPr>
          <a:xfrm rot="5400000">
            <a:off x="8357574" y="2887005"/>
            <a:ext cx="355800" cy="1603376"/>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F8259B7B-EC5C-B880-9BCF-51646B40C2D6}"/>
              </a:ext>
            </a:extLst>
          </p:cNvPr>
          <p:cNvSpPr>
            <a:spLocks noChangeAspect="1"/>
          </p:cNvSpPr>
          <p:nvPr/>
        </p:nvSpPr>
        <p:spPr>
          <a:xfrm>
            <a:off x="9690595" y="5158403"/>
            <a:ext cx="49169" cy="50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138">
            <a:extLst>
              <a:ext uri="{FF2B5EF4-FFF2-40B4-BE49-F238E27FC236}">
                <a16:creationId xmlns:a16="http://schemas.microsoft.com/office/drawing/2014/main" id="{8215AF8C-A732-7AF1-526F-071C7DA6A20C}"/>
              </a:ext>
            </a:extLst>
          </p:cNvPr>
          <p:cNvCxnSpPr>
            <a:cxnSpLocks/>
            <a:stCxn id="72" idx="6"/>
            <a:endCxn id="64" idx="2"/>
          </p:cNvCxnSpPr>
          <p:nvPr/>
        </p:nvCxnSpPr>
        <p:spPr>
          <a:xfrm flipV="1">
            <a:off x="9739764" y="3711018"/>
            <a:ext cx="176063" cy="1472585"/>
          </a:xfrm>
          <a:prstGeom prst="bentConnector3">
            <a:avLst>
              <a:gd name="adj1" fmla="val -1492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50">
            <a:extLst>
              <a:ext uri="{FF2B5EF4-FFF2-40B4-BE49-F238E27FC236}">
                <a16:creationId xmlns:a16="http://schemas.microsoft.com/office/drawing/2014/main" id="{9AE3ED45-6EED-3DB9-7847-4A2B4F4EE3A7}"/>
              </a:ext>
            </a:extLst>
          </p:cNvPr>
          <p:cNvCxnSpPr>
            <a:cxnSpLocks/>
            <a:stCxn id="59" idx="0"/>
            <a:endCxn id="58" idx="2"/>
          </p:cNvCxnSpPr>
          <p:nvPr/>
        </p:nvCxnSpPr>
        <p:spPr>
          <a:xfrm rot="5400000" flipH="1" flipV="1">
            <a:off x="8476028" y="4344694"/>
            <a:ext cx="130375" cy="45052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39AB39-0550-D82C-AAF5-69B3AB5E6FE6}"/>
              </a:ext>
            </a:extLst>
          </p:cNvPr>
          <p:cNvSpPr txBox="1"/>
          <p:nvPr/>
        </p:nvSpPr>
        <p:spPr>
          <a:xfrm>
            <a:off x="431835" y="0"/>
            <a:ext cx="10511246" cy="230832"/>
          </a:xfrm>
          <a:prstGeom prst="rect">
            <a:avLst/>
          </a:prstGeom>
          <a:noFill/>
        </p:spPr>
        <p:txBody>
          <a:bodyPr wrap="square" rtlCol="0">
            <a:spAutoFit/>
          </a:bodyPr>
          <a:lstStyle/>
          <a:p>
            <a:r>
              <a:rPr lang="en-GB" sz="900"/>
              <a:t>; </a:t>
            </a:r>
          </a:p>
        </p:txBody>
      </p:sp>
    </p:spTree>
    <p:extLst>
      <p:ext uri="{BB962C8B-B14F-4D97-AF65-F5344CB8AC3E}">
        <p14:creationId xmlns:p14="http://schemas.microsoft.com/office/powerpoint/2010/main" val="172019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C6D6-7120-CCD5-C55E-5435672D1664}"/>
              </a:ext>
            </a:extLst>
          </p:cNvPr>
          <p:cNvSpPr>
            <a:spLocks noGrp="1"/>
          </p:cNvSpPr>
          <p:nvPr>
            <p:ph type="title"/>
          </p:nvPr>
        </p:nvSpPr>
        <p:spPr>
          <a:xfrm>
            <a:off x="838200" y="365126"/>
            <a:ext cx="11099800" cy="728544"/>
          </a:xfrm>
        </p:spPr>
        <p:txBody>
          <a:bodyPr>
            <a:noAutofit/>
          </a:bodyPr>
          <a:lstStyle/>
          <a:p>
            <a:r>
              <a:rPr lang="en-GB" sz="2400" i="1" noProof="0">
                <a:solidFill>
                  <a:srgbClr val="0061A7"/>
                </a:solidFill>
              </a:rPr>
              <a:t>BRAF</a:t>
            </a:r>
            <a:r>
              <a:rPr lang="en-GB" sz="2400" noProof="0">
                <a:solidFill>
                  <a:srgbClr val="0061A7"/>
                </a:solidFill>
              </a:rPr>
              <a:t> mutation testing should be routine for patients with advanced NSCLC</a:t>
            </a:r>
          </a:p>
        </p:txBody>
      </p:sp>
      <p:sp>
        <p:nvSpPr>
          <p:cNvPr id="20" name="Content Placeholder 19">
            <a:extLst>
              <a:ext uri="{FF2B5EF4-FFF2-40B4-BE49-F238E27FC236}">
                <a16:creationId xmlns:a16="http://schemas.microsoft.com/office/drawing/2014/main" id="{96D21DDE-F40E-EE64-701C-B0185CE4B8DA}"/>
              </a:ext>
            </a:extLst>
          </p:cNvPr>
          <p:cNvSpPr>
            <a:spLocks noGrp="1"/>
          </p:cNvSpPr>
          <p:nvPr>
            <p:ph idx="1"/>
          </p:nvPr>
        </p:nvSpPr>
        <p:spPr>
          <a:xfrm>
            <a:off x="838200" y="1498161"/>
            <a:ext cx="10668000" cy="4678802"/>
          </a:xfrm>
        </p:spPr>
        <p:txBody>
          <a:bodyPr>
            <a:normAutofit/>
          </a:bodyPr>
          <a:lstStyle/>
          <a:p>
            <a:r>
              <a:rPr lang="en-US" sz="1800">
                <a:solidFill>
                  <a:srgbClr val="0061A7"/>
                </a:solidFill>
                <a:latin typeface="Arial" pitchFamily="34" charset="0"/>
                <a:ea typeface="ＭＳ Ｐゴシック" charset="0"/>
                <a:cs typeface="Arial" pitchFamily="34" charset="0"/>
              </a:rPr>
              <a:t>ESMO guidelines recommend the systematic analysis of several genes, including </a:t>
            </a:r>
            <a:r>
              <a:rPr lang="en-US" sz="1800" i="1">
                <a:solidFill>
                  <a:srgbClr val="0061A7"/>
                </a:solidFill>
                <a:latin typeface="Arial" pitchFamily="34" charset="0"/>
                <a:ea typeface="ＭＳ Ｐゴシック" charset="0"/>
                <a:cs typeface="Arial" pitchFamily="34" charset="0"/>
              </a:rPr>
              <a:t>BRAF</a:t>
            </a:r>
            <a:r>
              <a:rPr lang="en-US" sz="1800">
                <a:solidFill>
                  <a:srgbClr val="0061A7"/>
                </a:solidFill>
                <a:latin typeface="Arial" pitchFamily="34" charset="0"/>
                <a:ea typeface="ＭＳ Ｐゴシック" charset="0"/>
                <a:cs typeface="Arial" pitchFamily="34" charset="0"/>
              </a:rPr>
              <a:t>, in patients with advanced NSCLC, preferably using NGS</a:t>
            </a:r>
            <a:r>
              <a:rPr lang="en-US" sz="1800" baseline="30000">
                <a:solidFill>
                  <a:srgbClr val="0061A7"/>
                </a:solidFill>
                <a:latin typeface="Arial" pitchFamily="34" charset="0"/>
                <a:ea typeface="ＭＳ Ｐゴシック" charset="0"/>
                <a:cs typeface="Arial" pitchFamily="34" charset="0"/>
              </a:rPr>
              <a:t>1</a:t>
            </a:r>
          </a:p>
          <a:p>
            <a:pPr lvl="1"/>
            <a:r>
              <a:rPr lang="en-US" sz="1800">
                <a:solidFill>
                  <a:srgbClr val="0061A7"/>
                </a:solidFill>
                <a:latin typeface="Arial" pitchFamily="34" charset="0"/>
                <a:ea typeface="ＭＳ Ｐゴシック" charset="0"/>
                <a:cs typeface="Arial" pitchFamily="34" charset="0"/>
              </a:rPr>
              <a:t>RT-PCR is also commonly used and is a faster and less costly alternative to NGS</a:t>
            </a:r>
            <a:r>
              <a:rPr lang="en-US" sz="1800" baseline="30000">
                <a:solidFill>
                  <a:srgbClr val="0061A7"/>
                </a:solidFill>
                <a:latin typeface="Arial" pitchFamily="34" charset="0"/>
                <a:ea typeface="ＭＳ Ｐゴシック" charset="0"/>
                <a:cs typeface="Arial" pitchFamily="34" charset="0"/>
              </a:rPr>
              <a:t>2</a:t>
            </a:r>
          </a:p>
        </p:txBody>
      </p:sp>
      <p:sp>
        <p:nvSpPr>
          <p:cNvPr id="4" name="Text Placeholder 3">
            <a:extLst>
              <a:ext uri="{FF2B5EF4-FFF2-40B4-BE49-F238E27FC236}">
                <a16:creationId xmlns:a16="http://schemas.microsoft.com/office/drawing/2014/main" id="{E25DD9F9-B599-20BD-CDA2-6B60C34322A7}"/>
              </a:ext>
            </a:extLst>
          </p:cNvPr>
          <p:cNvSpPr>
            <a:spLocks noGrp="1"/>
          </p:cNvSpPr>
          <p:nvPr>
            <p:ph type="body" sz="quarter" idx="10"/>
          </p:nvPr>
        </p:nvSpPr>
        <p:spPr>
          <a:xfrm>
            <a:off x="838199" y="5784730"/>
            <a:ext cx="11099799" cy="854365"/>
          </a:xfrm>
        </p:spPr>
        <p:txBody>
          <a:bodyPr/>
          <a:lstStyle/>
          <a:p>
            <a:pPr>
              <a:spcBef>
                <a:spcPts val="0"/>
              </a:spcBef>
            </a:pPr>
            <a:r>
              <a:rPr lang="en-GB" sz="900"/>
              <a:t>ALK, anaplastic lymphoma kinase; AMP, Association for Molecular Pathology; ASCO, American Society of Clinical Oncology; </a:t>
            </a:r>
            <a:r>
              <a:rPr lang="en-GB" sz="900" i="1"/>
              <a:t>BRAF</a:t>
            </a:r>
            <a:r>
              <a:rPr lang="en-GB" sz="900"/>
              <a:t>, B-Raf proto-oncogene serine/threonine-protein kinase; CAP, College of American Pathologists; EGFR, epidermal growth factor receptor; ERBB2, Erb-B2 receptor </a:t>
            </a:r>
            <a:r>
              <a:rPr lang="en-GB"/>
              <a:t>t</a:t>
            </a:r>
            <a:r>
              <a:rPr lang="en-GB" sz="900"/>
              <a:t>yrosine </a:t>
            </a:r>
            <a:r>
              <a:rPr lang="en-GB"/>
              <a:t>k</a:t>
            </a:r>
            <a:r>
              <a:rPr lang="en-GB" sz="900"/>
              <a:t>inase 2; ESMO, European Society for Medical Oncology; HER2, human epidermal growth factor receptor 2; IASLC, International Association for the Study of Lung Cancer; </a:t>
            </a:r>
            <a:r>
              <a:rPr lang="en-GB" sz="900" i="1"/>
              <a:t>KRAS</a:t>
            </a:r>
            <a:r>
              <a:rPr lang="en-GB" sz="900"/>
              <a:t>, Kirsten rat sarcoma viral oncogene homologue; MET, hepatocyte growth factor receptor; NCCN, National Comprehensive Cancer Network; NGS, next-generation sequencing; NSCLC, non-small cell lung cancer; NTRK, neurotrophic tyrosine receptor kinase; PD-L1, programmed death-ligand 1; RET, rearranged during transfection; ROS1, c-ROS oncogene 1; RT-PCR, real-time polymerase chain reaction; TMB, tumour mutational burden.</a:t>
            </a:r>
          </a:p>
          <a:p>
            <a:pPr>
              <a:spcBef>
                <a:spcPts val="0"/>
              </a:spcBef>
            </a:pPr>
            <a:r>
              <a:rPr lang="en-GB" sz="900" noProof="0"/>
              <a:t>1. </a:t>
            </a:r>
            <a:r>
              <a:rPr lang="en-GB" sz="900"/>
              <a:t>Planchard D, et al. </a:t>
            </a:r>
            <a:r>
              <a:rPr lang="en-GB" sz="900" i="1"/>
              <a:t>Ann Oncol. </a:t>
            </a:r>
            <a:r>
              <a:rPr lang="en-GB" sz="900"/>
              <a:t>2018;29:iv192-iv237; </a:t>
            </a:r>
            <a:r>
              <a:rPr lang="en-GB" sz="900" noProof="0"/>
              <a:t>2. </a:t>
            </a:r>
            <a:r>
              <a:rPr lang="fr-FR" sz="900" noProof="0"/>
              <a:t>Yan N, et al. </a:t>
            </a:r>
            <a:r>
              <a:rPr lang="fr-FR" sz="900" i="1" noProof="0"/>
              <a:t>Front </a:t>
            </a:r>
            <a:r>
              <a:rPr lang="fr-FR" sz="900" i="1" noProof="0" err="1"/>
              <a:t>Oncol</a:t>
            </a:r>
            <a:r>
              <a:rPr lang="fr-FR" sz="900" i="1" noProof="0"/>
              <a:t>. </a:t>
            </a:r>
            <a:r>
              <a:rPr lang="fr-FR" sz="900" noProof="0"/>
              <a:t>2022;12:863043; </a:t>
            </a:r>
            <a:r>
              <a:rPr lang="en-GB" sz="900" noProof="0"/>
              <a:t>3. Kerr KM, et al. </a:t>
            </a:r>
            <a:r>
              <a:rPr lang="en-US" sz="900" i="1" noProof="0"/>
              <a:t>Lung Cancer. </a:t>
            </a:r>
            <a:r>
              <a:rPr lang="en-US" sz="900" noProof="0"/>
              <a:t>2021;154:161-175</a:t>
            </a:r>
            <a:r>
              <a:rPr lang="en-US"/>
              <a:t>.</a:t>
            </a:r>
            <a:endParaRPr lang="en-GB" sz="900" noProof="0">
              <a:highlight>
                <a:srgbClr val="FFFF00"/>
              </a:highlight>
            </a:endParaRPr>
          </a:p>
        </p:txBody>
      </p:sp>
      <p:graphicFrame>
        <p:nvGraphicFramePr>
          <p:cNvPr id="5" name="Table 5">
            <a:extLst>
              <a:ext uri="{FF2B5EF4-FFF2-40B4-BE49-F238E27FC236}">
                <a16:creationId xmlns:a16="http://schemas.microsoft.com/office/drawing/2014/main" id="{D2B647ED-8D0E-B987-8DAA-329041C1B844}"/>
              </a:ext>
            </a:extLst>
          </p:cNvPr>
          <p:cNvGraphicFramePr>
            <a:graphicFrameLocks noGrp="1"/>
          </p:cNvGraphicFramePr>
          <p:nvPr>
            <p:extLst>
              <p:ext uri="{D42A27DB-BD31-4B8C-83A1-F6EECF244321}">
                <p14:modId xmlns:p14="http://schemas.microsoft.com/office/powerpoint/2010/main" val="92159922"/>
              </p:ext>
            </p:extLst>
          </p:nvPr>
        </p:nvGraphicFramePr>
        <p:xfrm>
          <a:off x="1135279" y="2429490"/>
          <a:ext cx="8102664" cy="3169920"/>
        </p:xfrm>
        <a:graphic>
          <a:graphicData uri="http://schemas.openxmlformats.org/drawingml/2006/table">
            <a:tbl>
              <a:tblPr firstRow="1">
                <a:tableStyleId>{0E3FDE45-AF77-4B5C-9715-49D594BDF05E}</a:tableStyleId>
              </a:tblPr>
              <a:tblGrid>
                <a:gridCol w="1280160">
                  <a:extLst>
                    <a:ext uri="{9D8B030D-6E8A-4147-A177-3AD203B41FA5}">
                      <a16:colId xmlns:a16="http://schemas.microsoft.com/office/drawing/2014/main" val="1735618958"/>
                    </a:ext>
                  </a:extLst>
                </a:gridCol>
                <a:gridCol w="2234629">
                  <a:extLst>
                    <a:ext uri="{9D8B030D-6E8A-4147-A177-3AD203B41FA5}">
                      <a16:colId xmlns:a16="http://schemas.microsoft.com/office/drawing/2014/main" val="186547088"/>
                    </a:ext>
                  </a:extLst>
                </a:gridCol>
                <a:gridCol w="755967">
                  <a:extLst>
                    <a:ext uri="{9D8B030D-6E8A-4147-A177-3AD203B41FA5}">
                      <a16:colId xmlns:a16="http://schemas.microsoft.com/office/drawing/2014/main" val="3821973733"/>
                    </a:ext>
                  </a:extLst>
                </a:gridCol>
                <a:gridCol w="854243">
                  <a:extLst>
                    <a:ext uri="{9D8B030D-6E8A-4147-A177-3AD203B41FA5}">
                      <a16:colId xmlns:a16="http://schemas.microsoft.com/office/drawing/2014/main" val="2323213872"/>
                    </a:ext>
                  </a:extLst>
                </a:gridCol>
                <a:gridCol w="1292772">
                  <a:extLst>
                    <a:ext uri="{9D8B030D-6E8A-4147-A177-3AD203B41FA5}">
                      <a16:colId xmlns:a16="http://schemas.microsoft.com/office/drawing/2014/main" val="1435264085"/>
                    </a:ext>
                  </a:extLst>
                </a:gridCol>
                <a:gridCol w="867104">
                  <a:extLst>
                    <a:ext uri="{9D8B030D-6E8A-4147-A177-3AD203B41FA5}">
                      <a16:colId xmlns:a16="http://schemas.microsoft.com/office/drawing/2014/main" val="1678888578"/>
                    </a:ext>
                  </a:extLst>
                </a:gridCol>
                <a:gridCol w="817789">
                  <a:extLst>
                    <a:ext uri="{9D8B030D-6E8A-4147-A177-3AD203B41FA5}">
                      <a16:colId xmlns:a16="http://schemas.microsoft.com/office/drawing/2014/main" val="4125530197"/>
                    </a:ext>
                  </a:extLst>
                </a:gridCol>
              </a:tblGrid>
              <a:tr h="253795">
                <a:tc gridSpan="7">
                  <a:txBody>
                    <a:bodyPr/>
                    <a:lstStyle/>
                    <a:p>
                      <a:r>
                        <a:rPr lang="en-US" sz="1400">
                          <a:solidFill>
                            <a:schemeClr val="accent2"/>
                          </a:solidFill>
                        </a:rPr>
                        <a:t>Summary of guideline recommendations for mutation testing</a:t>
                      </a:r>
                      <a:r>
                        <a:rPr lang="en-US" sz="1400" baseline="30000">
                          <a:solidFill>
                            <a:schemeClr val="accent2"/>
                          </a:solidFill>
                        </a:rPr>
                        <a:t>3</a:t>
                      </a:r>
                      <a:endParaRPr lang="en-US" baseline="30000">
                        <a:solidFill>
                          <a:schemeClr val="accent2"/>
                        </a:solidFill>
                      </a:endParaRPr>
                    </a:p>
                  </a:txBody>
                  <a:tcPr>
                    <a:lnL w="12700" cap="flat" cmpd="sng" algn="ctr">
                      <a:solidFill>
                        <a:srgbClr val="0061A1"/>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rgbClr val="0061A1"/>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CA"/>
                    </a:p>
                  </a:txBody>
                  <a:tcP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ctr"/>
                      <a:endParaRPr lang="en-CA" sz="1400" b="1">
                        <a:solidFill>
                          <a:schemeClr val="accent2"/>
                        </a:solidFill>
                      </a:endParaRPr>
                    </a:p>
                  </a:txBody>
                  <a:tcPr anchor="ct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pPr algn="ctr"/>
                      <a:endParaRPr lang="en-CA" sz="1400" b="1">
                        <a:solidFill>
                          <a:schemeClr val="accent2"/>
                        </a:solidFill>
                      </a:endParaRPr>
                    </a:p>
                  </a:txBody>
                  <a:tcPr anchor="ct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pPr algn="ctr"/>
                      <a:endParaRPr lang="en-CA" sz="1400" b="1">
                        <a:solidFill>
                          <a:schemeClr val="accent2"/>
                        </a:solidFill>
                      </a:endParaRPr>
                    </a:p>
                  </a:txBody>
                  <a:tcPr anchor="ct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pPr algn="ctr"/>
                      <a:endParaRPr lang="en-CA" sz="1400" b="1">
                        <a:solidFill>
                          <a:schemeClr val="accent2"/>
                        </a:solidFill>
                      </a:endParaRPr>
                    </a:p>
                  </a:txBody>
                  <a:tcPr anchor="ct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pPr algn="ctr"/>
                      <a:endParaRPr lang="en-CA" sz="1400" b="1">
                        <a:solidFill>
                          <a:schemeClr val="accent2"/>
                        </a:solidFill>
                      </a:endParaRPr>
                    </a:p>
                  </a:txBody>
                  <a:tcPr anchor="ct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348539572"/>
                  </a:ext>
                </a:extLst>
              </a:tr>
              <a:tr h="602558">
                <a:tc>
                  <a:txBody>
                    <a:bodyPr/>
                    <a:lstStyle/>
                    <a:p>
                      <a:endParaRPr lang="en-CA"/>
                    </a:p>
                  </a:txBody>
                  <a:tcPr>
                    <a:lnL w="12700" cap="flat" cmpd="sng" algn="ctr">
                      <a:solidFill>
                        <a:srgbClr val="0061A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CA"/>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400" b="1">
                          <a:solidFill>
                            <a:schemeClr val="accent2"/>
                          </a:solidFill>
                        </a:rPr>
                        <a:t>ESMO (2020)</a:t>
                      </a:r>
                    </a:p>
                  </a:txBody>
                  <a:tcPr anchor="ctr">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r>
                        <a:rPr lang="en-US" sz="1400" b="1">
                          <a:solidFill>
                            <a:schemeClr val="accent2"/>
                          </a:solidFill>
                        </a:rPr>
                        <a:t>NCCN (2020)</a:t>
                      </a: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r>
                        <a:rPr lang="en-US" sz="1400" b="1">
                          <a:solidFill>
                            <a:schemeClr val="accent2"/>
                          </a:solidFill>
                        </a:rPr>
                        <a:t>CAP/IASLC/</a:t>
                      </a:r>
                      <a:br>
                        <a:rPr lang="en-US" sz="1400" b="1">
                          <a:solidFill>
                            <a:schemeClr val="accent2"/>
                          </a:solidFill>
                        </a:rPr>
                      </a:br>
                      <a:r>
                        <a:rPr lang="en-US" sz="1400" b="1">
                          <a:solidFill>
                            <a:schemeClr val="accent2"/>
                          </a:solidFill>
                        </a:rPr>
                        <a:t>AMP (2018)</a:t>
                      </a:r>
                      <a:endParaRPr lang="en-CA" sz="1400" b="1">
                        <a:solidFill>
                          <a:schemeClr val="accent2"/>
                        </a:solidFill>
                      </a:endParaRP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r>
                        <a:rPr lang="en-US" sz="1400" b="1">
                          <a:solidFill>
                            <a:schemeClr val="accent2"/>
                          </a:solidFill>
                        </a:rPr>
                        <a:t>ASCO (2018)</a:t>
                      </a: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r>
                        <a:rPr lang="en-US" sz="1400" b="1">
                          <a:solidFill>
                            <a:schemeClr val="accent2"/>
                          </a:solidFill>
                        </a:rPr>
                        <a:t>Pan-Asian (2019)</a:t>
                      </a:r>
                    </a:p>
                  </a:txBody>
                  <a:tcPr anchor="ctr">
                    <a:lnL w="12700" cap="flat" cmpd="sng" algn="ctr">
                      <a:solidFill>
                        <a:schemeClr val="accent2">
                          <a:lumMod val="20000"/>
                          <a:lumOff val="80000"/>
                        </a:schemeClr>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131817202"/>
                  </a:ext>
                </a:extLst>
              </a:tr>
              <a:tr h="286215">
                <a:tc rowSpan="4">
                  <a:txBody>
                    <a:bodyPr/>
                    <a:lstStyle/>
                    <a:p>
                      <a:pPr algn="ctr"/>
                      <a:r>
                        <a:rPr lang="en-US" sz="1400" b="1">
                          <a:solidFill>
                            <a:schemeClr val="accent2"/>
                          </a:solidFill>
                        </a:rPr>
                        <a:t>Predictive biomarkers</a:t>
                      </a:r>
                      <a:endParaRPr lang="en-CA" sz="1400" b="1">
                        <a:solidFill>
                          <a:schemeClr val="accent2"/>
                        </a:solidFill>
                      </a:endParaRPr>
                    </a:p>
                  </a:txBody>
                  <a:tcPr anchor="ctr">
                    <a:lnL w="12700" cap="flat" cmpd="sng" algn="ctr">
                      <a:solidFill>
                        <a:srgbClr val="0061A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1400" i="1">
                          <a:solidFill>
                            <a:schemeClr val="accent2"/>
                          </a:solidFill>
                        </a:rPr>
                        <a:t>EGFR, ALK, ROS1</a:t>
                      </a:r>
                      <a:endParaRPr lang="en-CA" sz="1400" i="1">
                        <a:solidFill>
                          <a:schemeClr val="accent2"/>
                        </a:solidFill>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tcPr>
                </a:tc>
                <a:tc>
                  <a:txBody>
                    <a:bodyPr/>
                    <a:lstStyle/>
                    <a:p>
                      <a:pPr algn="ctr"/>
                      <a:endParaRPr lang="en-CA" sz="1400" baseline="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extLst>
                  <a:ext uri="{0D108BD9-81ED-4DB2-BD59-A6C34878D82A}">
                    <a16:rowId xmlns:a16="http://schemas.microsoft.com/office/drawing/2014/main" val="2924840650"/>
                  </a:ext>
                </a:extLst>
              </a:tr>
              <a:tr h="286215">
                <a:tc vMerge="1">
                  <a:txBody>
                    <a:bodyPr/>
                    <a:lstStyle/>
                    <a:p>
                      <a:endParaRPr lang="en-CA" sz="1600">
                        <a:solidFill>
                          <a:schemeClr val="accent2"/>
                        </a:solidFill>
                      </a:endParaRPr>
                    </a:p>
                  </a:txBody>
                  <a:tcPr anchor="ctr"/>
                </a:tc>
                <a:tc>
                  <a:txBody>
                    <a:bodyPr/>
                    <a:lstStyle/>
                    <a:p>
                      <a:r>
                        <a:rPr lang="en-US" sz="1400" i="1">
                          <a:solidFill>
                            <a:schemeClr val="accent2"/>
                          </a:solidFill>
                        </a:rPr>
                        <a:t>BRAF</a:t>
                      </a:r>
                      <a:endParaRPr lang="en-CA" sz="1400" i="1">
                        <a:solidFill>
                          <a:schemeClr val="accent2"/>
                        </a:solidFill>
                      </a:endParaRPr>
                    </a:p>
                  </a:txBody>
                  <a:tcPr anchor="ct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tcPr>
                </a:tc>
                <a:tc>
                  <a:txBody>
                    <a:bodyPr/>
                    <a:lstStyle/>
                    <a:p>
                      <a:pPr algn="ctr"/>
                      <a:endParaRPr lang="en-CA" sz="140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4E9"/>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extLst>
                  <a:ext uri="{0D108BD9-81ED-4DB2-BD59-A6C34878D82A}">
                    <a16:rowId xmlns:a16="http://schemas.microsoft.com/office/drawing/2014/main" val="1704747231"/>
                  </a:ext>
                </a:extLst>
              </a:tr>
              <a:tr h="286215">
                <a:tc vMerge="1">
                  <a:txBody>
                    <a:bodyPr/>
                    <a:lstStyle/>
                    <a:p>
                      <a:endParaRPr lang="en-CA" sz="1600">
                        <a:solidFill>
                          <a:schemeClr val="accent2"/>
                        </a:solidFill>
                      </a:endParaRPr>
                    </a:p>
                  </a:txBody>
                  <a:tcPr anchor="ctr"/>
                </a:tc>
                <a:tc>
                  <a:txBody>
                    <a:bodyPr/>
                    <a:lstStyle/>
                    <a:p>
                      <a:r>
                        <a:rPr lang="en-US" sz="1400" i="1">
                          <a:solidFill>
                            <a:schemeClr val="accent2"/>
                          </a:solidFill>
                        </a:rPr>
                        <a:t>PD-L1</a:t>
                      </a:r>
                      <a:endParaRPr lang="en-CA" sz="1400" i="1">
                        <a:solidFill>
                          <a:schemeClr val="accent2"/>
                        </a:solidFill>
                      </a:endParaRPr>
                    </a:p>
                  </a:txBody>
                  <a:tcPr anchor="ct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tcPr>
                </a:tc>
                <a:tc>
                  <a:txBody>
                    <a:bodyPr/>
                    <a:lstStyle/>
                    <a:p>
                      <a:pPr algn="ctr"/>
                      <a:endParaRPr lang="en-CA" sz="140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120"/>
                    </a:solidFill>
                  </a:tcPr>
                </a:tc>
                <a:extLst>
                  <a:ext uri="{0D108BD9-81ED-4DB2-BD59-A6C34878D82A}">
                    <a16:rowId xmlns:a16="http://schemas.microsoft.com/office/drawing/2014/main" val="4068062670"/>
                  </a:ext>
                </a:extLst>
              </a:tr>
              <a:tr h="286215">
                <a:tc vMerge="1">
                  <a:txBody>
                    <a:bodyPr/>
                    <a:lstStyle/>
                    <a:p>
                      <a:endParaRPr lang="en-CA" sz="1600">
                        <a:solidFill>
                          <a:schemeClr val="accent2"/>
                        </a:solidFill>
                      </a:endParaRPr>
                    </a:p>
                  </a:txBody>
                  <a:tcPr anchor="ctr"/>
                </a:tc>
                <a:tc>
                  <a:txBody>
                    <a:bodyPr/>
                    <a:lstStyle/>
                    <a:p>
                      <a:r>
                        <a:rPr lang="en-US" sz="1400" i="1">
                          <a:solidFill>
                            <a:schemeClr val="accent2"/>
                          </a:solidFill>
                        </a:rPr>
                        <a:t>NTRK</a:t>
                      </a:r>
                      <a:endParaRPr lang="en-CA" sz="1400" i="1">
                        <a:solidFill>
                          <a:schemeClr val="accent2"/>
                        </a:solidFill>
                      </a:endParaRPr>
                    </a:p>
                  </a:txBody>
                  <a:tcPr anchor="ct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CA" sz="140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96C120"/>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2FB4E9"/>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B2B2B2"/>
                    </a:solidFill>
                  </a:tcPr>
                </a:tc>
                <a:extLst>
                  <a:ext uri="{0D108BD9-81ED-4DB2-BD59-A6C34878D82A}">
                    <a16:rowId xmlns:a16="http://schemas.microsoft.com/office/drawing/2014/main" val="3746144580"/>
                  </a:ext>
                </a:extLst>
              </a:tr>
              <a:tr h="286215">
                <a:tc rowSpan="3">
                  <a:txBody>
                    <a:bodyPr/>
                    <a:lstStyle/>
                    <a:p>
                      <a:pPr algn="ctr"/>
                      <a:r>
                        <a:rPr lang="en-US" sz="1400" b="1">
                          <a:solidFill>
                            <a:schemeClr val="accent2"/>
                          </a:solidFill>
                        </a:rPr>
                        <a:t>Emerging biomarkers</a:t>
                      </a:r>
                      <a:endParaRPr lang="en-CA" sz="1400" b="1">
                        <a:solidFill>
                          <a:schemeClr val="accent2"/>
                        </a:solidFill>
                      </a:endParaRPr>
                    </a:p>
                  </a:txBody>
                  <a:tcPr anchor="ctr">
                    <a:lnL w="12700" cap="flat" cmpd="sng" algn="ctr">
                      <a:solidFill>
                        <a:srgbClr val="0061A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rgbClr val="0061A1"/>
                      </a:solidFill>
                      <a:prstDash val="solid"/>
                      <a:round/>
                      <a:headEnd type="none" w="med" len="med"/>
                      <a:tailEnd type="none" w="med" len="med"/>
                    </a:lnB>
                  </a:tcPr>
                </a:tc>
                <a:tc>
                  <a:txBody>
                    <a:bodyPr/>
                    <a:lstStyle/>
                    <a:p>
                      <a:r>
                        <a:rPr lang="en-US" sz="1400" i="1">
                          <a:solidFill>
                            <a:schemeClr val="accent2"/>
                          </a:solidFill>
                        </a:rPr>
                        <a:t>KRAS</a:t>
                      </a:r>
                      <a:endParaRPr lang="en-CA" sz="1400" i="1">
                        <a:solidFill>
                          <a:schemeClr val="accent2"/>
                        </a:solidFill>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tcPr>
                </a:tc>
                <a:tc>
                  <a:txBody>
                    <a:bodyPr/>
                    <a:lstStyle/>
                    <a:p>
                      <a:pPr algn="ctr"/>
                      <a:endParaRPr lang="en-CA" sz="140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4E9"/>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1A1"/>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4E9"/>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extLst>
                  <a:ext uri="{0D108BD9-81ED-4DB2-BD59-A6C34878D82A}">
                    <a16:rowId xmlns:a16="http://schemas.microsoft.com/office/drawing/2014/main" val="3346780266"/>
                  </a:ext>
                </a:extLst>
              </a:tr>
              <a:tr h="286215">
                <a:tc vMerge="1">
                  <a:txBody>
                    <a:bodyPr/>
                    <a:lstStyle/>
                    <a:p>
                      <a:endParaRPr lang="en-CA" sz="1600">
                        <a:solidFill>
                          <a:schemeClr val="accent2"/>
                        </a:solidFill>
                      </a:endParaRPr>
                    </a:p>
                  </a:txBody>
                  <a:tcPr anchor="ctr"/>
                </a:tc>
                <a:tc>
                  <a:txBody>
                    <a:bodyPr/>
                    <a:lstStyle/>
                    <a:p>
                      <a:r>
                        <a:rPr lang="en-US" sz="1400" i="1">
                          <a:solidFill>
                            <a:schemeClr val="accent2"/>
                          </a:solidFill>
                        </a:rPr>
                        <a:t>MET, RET, ERBB2/HER2</a:t>
                      </a:r>
                      <a:endParaRPr lang="en-CA" sz="1400" i="1">
                        <a:solidFill>
                          <a:schemeClr val="accent2"/>
                        </a:solidFill>
                      </a:endParaRPr>
                    </a:p>
                  </a:txBody>
                  <a:tcPr anchor="ct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tcPr>
                </a:tc>
                <a:tc>
                  <a:txBody>
                    <a:bodyPr/>
                    <a:lstStyle/>
                    <a:p>
                      <a:pPr algn="ctr"/>
                      <a:endParaRPr lang="en-CA" sz="140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4E9"/>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4E9"/>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4E9"/>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B2B2"/>
                    </a:solidFill>
                  </a:tcPr>
                </a:tc>
                <a:extLst>
                  <a:ext uri="{0D108BD9-81ED-4DB2-BD59-A6C34878D82A}">
                    <a16:rowId xmlns:a16="http://schemas.microsoft.com/office/drawing/2014/main" val="3720371933"/>
                  </a:ext>
                </a:extLst>
              </a:tr>
              <a:tr h="286215">
                <a:tc vMerge="1">
                  <a:txBody>
                    <a:bodyPr/>
                    <a:lstStyle/>
                    <a:p>
                      <a:endParaRPr lang="en-CA" sz="1600">
                        <a:solidFill>
                          <a:schemeClr val="accent2"/>
                        </a:solidFill>
                      </a:endParaRPr>
                    </a:p>
                  </a:txBody>
                  <a:tcPr anchor="ctr"/>
                </a:tc>
                <a:tc>
                  <a:txBody>
                    <a:bodyPr/>
                    <a:lstStyle/>
                    <a:p>
                      <a:r>
                        <a:rPr lang="en-US" sz="1400" i="1">
                          <a:solidFill>
                            <a:schemeClr val="accent2"/>
                          </a:solidFill>
                        </a:rPr>
                        <a:t>TMB</a:t>
                      </a:r>
                      <a:endParaRPr lang="en-CA" sz="1400" i="1">
                        <a:solidFill>
                          <a:schemeClr val="accent2"/>
                        </a:solidFill>
                      </a:endParaRPr>
                    </a:p>
                  </a:txBody>
                  <a:tcPr anchor="ctr">
                    <a:lnT w="12700" cap="flat" cmpd="sng" algn="ctr">
                      <a:solidFill>
                        <a:schemeClr val="accent2">
                          <a:lumMod val="20000"/>
                          <a:lumOff val="80000"/>
                        </a:schemeClr>
                      </a:solidFill>
                      <a:prstDash val="solid"/>
                      <a:round/>
                      <a:headEnd type="none" w="med" len="med"/>
                      <a:tailEnd type="none" w="med" len="med"/>
                    </a:lnT>
                    <a:lnB w="12700" cap="flat" cmpd="sng" algn="ctr">
                      <a:solidFill>
                        <a:srgbClr val="0061A1"/>
                      </a:solidFill>
                      <a:prstDash val="solid"/>
                      <a:round/>
                      <a:headEnd type="none" w="med" len="med"/>
                      <a:tailEnd type="none" w="med" len="med"/>
                    </a:lnB>
                  </a:tcPr>
                </a:tc>
                <a:tc>
                  <a:txBody>
                    <a:bodyPr/>
                    <a:lstStyle/>
                    <a:p>
                      <a:pPr algn="ctr"/>
                      <a:endParaRPr lang="en-CA" sz="140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1A1"/>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1A1"/>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1A1"/>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1A1"/>
                      </a:solidFill>
                      <a:prstDash val="solid"/>
                      <a:round/>
                      <a:headEnd type="none" w="med" len="med"/>
                      <a:tailEnd type="none" w="med" len="med"/>
                    </a:lnB>
                    <a:solidFill>
                      <a:srgbClr val="B2B2B2"/>
                    </a:solidFill>
                  </a:tcPr>
                </a:tc>
                <a:tc>
                  <a:txBody>
                    <a:bodyPr/>
                    <a:lstStyle/>
                    <a:p>
                      <a:pPr algn="ctr"/>
                      <a:endParaRPr lang="en-CA" sz="140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rgbClr val="0061A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1A1"/>
                      </a:solidFill>
                      <a:prstDash val="solid"/>
                      <a:round/>
                      <a:headEnd type="none" w="med" len="med"/>
                      <a:tailEnd type="none" w="med" len="med"/>
                    </a:lnB>
                    <a:solidFill>
                      <a:srgbClr val="B2B2B2"/>
                    </a:solidFill>
                  </a:tcPr>
                </a:tc>
                <a:extLst>
                  <a:ext uri="{0D108BD9-81ED-4DB2-BD59-A6C34878D82A}">
                    <a16:rowId xmlns:a16="http://schemas.microsoft.com/office/drawing/2014/main" val="895513502"/>
                  </a:ext>
                </a:extLst>
              </a:tr>
            </a:tbl>
          </a:graphicData>
        </a:graphic>
      </p:graphicFrame>
      <p:grpSp>
        <p:nvGrpSpPr>
          <p:cNvPr id="12" name="Group 11">
            <a:extLst>
              <a:ext uri="{FF2B5EF4-FFF2-40B4-BE49-F238E27FC236}">
                <a16:creationId xmlns:a16="http://schemas.microsoft.com/office/drawing/2014/main" id="{89DB7168-CB89-4743-3225-D22B6AE3C2BE}"/>
              </a:ext>
            </a:extLst>
          </p:cNvPr>
          <p:cNvGrpSpPr/>
          <p:nvPr/>
        </p:nvGrpSpPr>
        <p:grpSpPr>
          <a:xfrm>
            <a:off x="9512908" y="2971452"/>
            <a:ext cx="2290371" cy="2627958"/>
            <a:chOff x="9647629" y="3165462"/>
            <a:chExt cx="2290371" cy="2627958"/>
          </a:xfrm>
        </p:grpSpPr>
        <p:grpSp>
          <p:nvGrpSpPr>
            <p:cNvPr id="22" name="Group 21">
              <a:extLst>
                <a:ext uri="{FF2B5EF4-FFF2-40B4-BE49-F238E27FC236}">
                  <a16:creationId xmlns:a16="http://schemas.microsoft.com/office/drawing/2014/main" id="{EA7F5B42-4003-6EAB-C9EE-0AD9073832ED}"/>
                </a:ext>
              </a:extLst>
            </p:cNvPr>
            <p:cNvGrpSpPr/>
            <p:nvPr/>
          </p:nvGrpSpPr>
          <p:grpSpPr>
            <a:xfrm>
              <a:off x="9781263" y="3280965"/>
              <a:ext cx="2134622" cy="307777"/>
              <a:chOff x="9959106" y="3432159"/>
              <a:chExt cx="2134622" cy="307777"/>
            </a:xfrm>
          </p:grpSpPr>
          <p:sp>
            <p:nvSpPr>
              <p:cNvPr id="6" name="Rectangle 5">
                <a:extLst>
                  <a:ext uri="{FF2B5EF4-FFF2-40B4-BE49-F238E27FC236}">
                    <a16:creationId xmlns:a16="http://schemas.microsoft.com/office/drawing/2014/main" id="{0BC52895-A1BD-BA1B-55CA-5F22AD37EBE9}"/>
                  </a:ext>
                </a:extLst>
              </p:cNvPr>
              <p:cNvSpPr/>
              <p:nvPr/>
            </p:nvSpPr>
            <p:spPr>
              <a:xfrm>
                <a:off x="9959106" y="3490797"/>
                <a:ext cx="190500" cy="190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6251022-2826-E29D-B515-2FF1DB2143B3}"/>
                  </a:ext>
                </a:extLst>
              </p:cNvPr>
              <p:cNvSpPr txBox="1"/>
              <p:nvPr/>
            </p:nvSpPr>
            <p:spPr>
              <a:xfrm>
                <a:off x="10149606" y="3432159"/>
                <a:ext cx="1944122" cy="307777"/>
              </a:xfrm>
              <a:prstGeom prst="rect">
                <a:avLst/>
              </a:prstGeom>
              <a:noFill/>
            </p:spPr>
            <p:txBody>
              <a:bodyPr wrap="none" rtlCol="0">
                <a:spAutoFit/>
              </a:bodyPr>
              <a:lstStyle/>
              <a:p>
                <a:r>
                  <a:rPr lang="en-US" sz="1400"/>
                  <a:t>Testing recommended</a:t>
                </a:r>
                <a:endParaRPr lang="en-CA" sz="1400"/>
              </a:p>
            </p:txBody>
          </p:sp>
        </p:grpSp>
        <p:grpSp>
          <p:nvGrpSpPr>
            <p:cNvPr id="23" name="Group 22">
              <a:extLst>
                <a:ext uri="{FF2B5EF4-FFF2-40B4-BE49-F238E27FC236}">
                  <a16:creationId xmlns:a16="http://schemas.microsoft.com/office/drawing/2014/main" id="{99091969-C984-AABB-158C-90B08EAF15D7}"/>
                </a:ext>
              </a:extLst>
            </p:cNvPr>
            <p:cNvGrpSpPr/>
            <p:nvPr/>
          </p:nvGrpSpPr>
          <p:grpSpPr>
            <a:xfrm>
              <a:off x="9781263" y="3656785"/>
              <a:ext cx="2134623" cy="523220"/>
              <a:chOff x="9959106" y="3990538"/>
              <a:chExt cx="2134623" cy="523220"/>
            </a:xfrm>
          </p:grpSpPr>
          <p:sp>
            <p:nvSpPr>
              <p:cNvPr id="8" name="Rectangle 7">
                <a:extLst>
                  <a:ext uri="{FF2B5EF4-FFF2-40B4-BE49-F238E27FC236}">
                    <a16:creationId xmlns:a16="http://schemas.microsoft.com/office/drawing/2014/main" id="{DC047511-A9E7-8F3A-910F-B48F29828B32}"/>
                  </a:ext>
                </a:extLst>
              </p:cNvPr>
              <p:cNvSpPr/>
              <p:nvPr/>
            </p:nvSpPr>
            <p:spPr>
              <a:xfrm>
                <a:off x="9959106" y="4049176"/>
                <a:ext cx="1905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C31C4A36-F713-1C68-936D-E6DC602E7B57}"/>
                  </a:ext>
                </a:extLst>
              </p:cNvPr>
              <p:cNvSpPr txBox="1"/>
              <p:nvPr/>
            </p:nvSpPr>
            <p:spPr>
              <a:xfrm>
                <a:off x="10149607" y="3990538"/>
                <a:ext cx="1944122" cy="523220"/>
              </a:xfrm>
              <a:prstGeom prst="rect">
                <a:avLst/>
              </a:prstGeom>
              <a:noFill/>
            </p:spPr>
            <p:txBody>
              <a:bodyPr wrap="square" rtlCol="0">
                <a:spAutoFit/>
              </a:bodyPr>
              <a:lstStyle/>
              <a:p>
                <a:r>
                  <a:rPr lang="en-US" sz="1400"/>
                  <a:t>Expanded panel testing recommended</a:t>
                </a:r>
                <a:endParaRPr lang="en-CA" sz="1400"/>
              </a:p>
            </p:txBody>
          </p:sp>
        </p:grpSp>
        <p:grpSp>
          <p:nvGrpSpPr>
            <p:cNvPr id="24" name="Group 23">
              <a:extLst>
                <a:ext uri="{FF2B5EF4-FFF2-40B4-BE49-F238E27FC236}">
                  <a16:creationId xmlns:a16="http://schemas.microsoft.com/office/drawing/2014/main" id="{B0926F8F-2BBC-3EE5-FC11-BF41615E7B9F}"/>
                </a:ext>
              </a:extLst>
            </p:cNvPr>
            <p:cNvGrpSpPr/>
            <p:nvPr/>
          </p:nvGrpSpPr>
          <p:grpSpPr>
            <a:xfrm>
              <a:off x="9781263" y="4248048"/>
              <a:ext cx="2134622" cy="738664"/>
              <a:chOff x="9959106" y="4559612"/>
              <a:chExt cx="2134622" cy="738664"/>
            </a:xfrm>
          </p:grpSpPr>
          <p:sp>
            <p:nvSpPr>
              <p:cNvPr id="10" name="Rectangle 9">
                <a:extLst>
                  <a:ext uri="{FF2B5EF4-FFF2-40B4-BE49-F238E27FC236}">
                    <a16:creationId xmlns:a16="http://schemas.microsoft.com/office/drawing/2014/main" id="{BC1D27E2-07EF-8E84-22D7-94865E092185}"/>
                  </a:ext>
                </a:extLst>
              </p:cNvPr>
              <p:cNvSpPr/>
              <p:nvPr/>
            </p:nvSpPr>
            <p:spPr>
              <a:xfrm>
                <a:off x="9959106" y="4618250"/>
                <a:ext cx="1905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9B043D96-1A90-42EB-D4F8-F1F0F92AA9CF}"/>
                  </a:ext>
                </a:extLst>
              </p:cNvPr>
              <p:cNvSpPr txBox="1"/>
              <p:nvPr/>
            </p:nvSpPr>
            <p:spPr>
              <a:xfrm>
                <a:off x="10149606" y="4559612"/>
                <a:ext cx="1944122" cy="738664"/>
              </a:xfrm>
              <a:prstGeom prst="rect">
                <a:avLst/>
              </a:prstGeom>
              <a:noFill/>
            </p:spPr>
            <p:txBody>
              <a:bodyPr wrap="square" rtlCol="0">
                <a:spAutoFit/>
              </a:bodyPr>
              <a:lstStyle/>
              <a:p>
                <a:r>
                  <a:rPr lang="en-US" sz="1400"/>
                  <a:t>Single gene or expanded panel testing recommended</a:t>
                </a:r>
                <a:endParaRPr lang="en-CA" sz="1400"/>
              </a:p>
            </p:txBody>
          </p:sp>
        </p:grpSp>
        <p:grpSp>
          <p:nvGrpSpPr>
            <p:cNvPr id="25" name="Group 24">
              <a:extLst>
                <a:ext uri="{FF2B5EF4-FFF2-40B4-BE49-F238E27FC236}">
                  <a16:creationId xmlns:a16="http://schemas.microsoft.com/office/drawing/2014/main" id="{8BBACCD5-DDEC-9324-1F9A-A97D58CFF2C7}"/>
                </a:ext>
              </a:extLst>
            </p:cNvPr>
            <p:cNvGrpSpPr/>
            <p:nvPr/>
          </p:nvGrpSpPr>
          <p:grpSpPr>
            <a:xfrm>
              <a:off x="9781263" y="5054756"/>
              <a:ext cx="1858571" cy="738664"/>
              <a:chOff x="9959106" y="5205950"/>
              <a:chExt cx="1858571" cy="738664"/>
            </a:xfrm>
          </p:grpSpPr>
          <p:sp>
            <p:nvSpPr>
              <p:cNvPr id="18" name="Rectangle 17">
                <a:extLst>
                  <a:ext uri="{FF2B5EF4-FFF2-40B4-BE49-F238E27FC236}">
                    <a16:creationId xmlns:a16="http://schemas.microsoft.com/office/drawing/2014/main" id="{0C761D72-E74F-7DA2-CE62-C0C09A8F1C31}"/>
                  </a:ext>
                </a:extLst>
              </p:cNvPr>
              <p:cNvSpPr/>
              <p:nvPr/>
            </p:nvSpPr>
            <p:spPr>
              <a:xfrm>
                <a:off x="9959106" y="5264588"/>
                <a:ext cx="190500" cy="1905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62F05A3B-73CB-4B7F-A15C-42F5849EB870}"/>
                  </a:ext>
                </a:extLst>
              </p:cNvPr>
              <p:cNvSpPr txBox="1"/>
              <p:nvPr/>
            </p:nvSpPr>
            <p:spPr>
              <a:xfrm>
                <a:off x="10149607" y="5205950"/>
                <a:ext cx="1668070" cy="738664"/>
              </a:xfrm>
              <a:prstGeom prst="rect">
                <a:avLst/>
              </a:prstGeom>
              <a:noFill/>
            </p:spPr>
            <p:txBody>
              <a:bodyPr wrap="square" rtlCol="0">
                <a:spAutoFit/>
              </a:bodyPr>
              <a:lstStyle/>
              <a:p>
                <a:r>
                  <a:rPr lang="en-US" sz="1400"/>
                  <a:t>No guideline recommendations to date</a:t>
                </a:r>
                <a:endParaRPr lang="en-CA" sz="1400"/>
              </a:p>
            </p:txBody>
          </p:sp>
        </p:grpSp>
        <p:sp>
          <p:nvSpPr>
            <p:cNvPr id="3" name="Rectangle 2">
              <a:extLst>
                <a:ext uri="{FF2B5EF4-FFF2-40B4-BE49-F238E27FC236}">
                  <a16:creationId xmlns:a16="http://schemas.microsoft.com/office/drawing/2014/main" id="{2978539C-F2DA-5CE3-9884-9F3AC7E819AF}"/>
                </a:ext>
              </a:extLst>
            </p:cNvPr>
            <p:cNvSpPr/>
            <p:nvPr/>
          </p:nvSpPr>
          <p:spPr>
            <a:xfrm>
              <a:off x="9647629" y="3165462"/>
              <a:ext cx="2290371" cy="2621274"/>
            </a:xfrm>
            <a:prstGeom prst="rect">
              <a:avLst/>
            </a:prstGeom>
            <a:noFill/>
            <a:ln>
              <a:solidFill>
                <a:srgbClr val="006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2583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87B99-FB94-44A1-B70F-CB4F4FD73CDA}"/>
              </a:ext>
            </a:extLst>
          </p:cNvPr>
          <p:cNvSpPr>
            <a:spLocks noGrp="1"/>
          </p:cNvSpPr>
          <p:nvPr>
            <p:ph type="title"/>
          </p:nvPr>
        </p:nvSpPr>
        <p:spPr/>
        <p:txBody>
          <a:bodyPr>
            <a:normAutofit/>
          </a:bodyPr>
          <a:lstStyle/>
          <a:p>
            <a:r>
              <a:rPr lang="en-GB" sz="2400">
                <a:solidFill>
                  <a:schemeClr val="accent2"/>
                </a:solidFill>
              </a:rPr>
              <a:t>ESMO (2022) testing guidelines</a:t>
            </a:r>
          </a:p>
        </p:txBody>
      </p:sp>
      <p:pic>
        <p:nvPicPr>
          <p:cNvPr id="13" name="Image 12">
            <a:extLst>
              <a:ext uri="{FF2B5EF4-FFF2-40B4-BE49-F238E27FC236}">
                <a16:creationId xmlns:a16="http://schemas.microsoft.com/office/drawing/2014/main" id="{8D6F1088-45C5-2B83-4E23-D63868C3F2A0}"/>
              </a:ext>
            </a:extLst>
          </p:cNvPr>
          <p:cNvPicPr>
            <a:picLocks noChangeAspect="1"/>
          </p:cNvPicPr>
          <p:nvPr/>
        </p:nvPicPr>
        <p:blipFill>
          <a:blip r:embed="rId3"/>
          <a:stretch>
            <a:fillRect/>
          </a:stretch>
        </p:blipFill>
        <p:spPr>
          <a:xfrm>
            <a:off x="9285927" y="481439"/>
            <a:ext cx="1858675" cy="536605"/>
          </a:xfrm>
          <a:prstGeom prst="rect">
            <a:avLst/>
          </a:prstGeom>
        </p:spPr>
      </p:pic>
      <p:graphicFrame>
        <p:nvGraphicFramePr>
          <p:cNvPr id="3" name="Table 3">
            <a:extLst>
              <a:ext uri="{FF2B5EF4-FFF2-40B4-BE49-F238E27FC236}">
                <a16:creationId xmlns:a16="http://schemas.microsoft.com/office/drawing/2014/main" id="{0860560A-0042-CF91-C1FB-E94128102BD7}"/>
              </a:ext>
            </a:extLst>
          </p:cNvPr>
          <p:cNvGraphicFramePr>
            <a:graphicFrameLocks noGrp="1"/>
          </p:cNvGraphicFramePr>
          <p:nvPr>
            <p:extLst>
              <p:ext uri="{D42A27DB-BD31-4B8C-83A1-F6EECF244321}">
                <p14:modId xmlns:p14="http://schemas.microsoft.com/office/powerpoint/2010/main" val="1749338544"/>
              </p:ext>
            </p:extLst>
          </p:nvPr>
        </p:nvGraphicFramePr>
        <p:xfrm>
          <a:off x="189221" y="1378723"/>
          <a:ext cx="11813558" cy="3489960"/>
        </p:xfrm>
        <a:graphic>
          <a:graphicData uri="http://schemas.openxmlformats.org/drawingml/2006/table">
            <a:tbl>
              <a:tblPr firstRow="1" bandRow="1">
                <a:tableStyleId>{5C22544A-7EE6-4342-B048-85BDC9FD1C3A}</a:tableStyleId>
              </a:tblPr>
              <a:tblGrid>
                <a:gridCol w="1556068">
                  <a:extLst>
                    <a:ext uri="{9D8B030D-6E8A-4147-A177-3AD203B41FA5}">
                      <a16:colId xmlns:a16="http://schemas.microsoft.com/office/drawing/2014/main" val="3861414502"/>
                    </a:ext>
                  </a:extLst>
                </a:gridCol>
                <a:gridCol w="5808236">
                  <a:extLst>
                    <a:ext uri="{9D8B030D-6E8A-4147-A177-3AD203B41FA5}">
                      <a16:colId xmlns:a16="http://schemas.microsoft.com/office/drawing/2014/main" val="1535223421"/>
                    </a:ext>
                  </a:extLst>
                </a:gridCol>
                <a:gridCol w="4449254">
                  <a:extLst>
                    <a:ext uri="{9D8B030D-6E8A-4147-A177-3AD203B41FA5}">
                      <a16:colId xmlns:a16="http://schemas.microsoft.com/office/drawing/2014/main" val="279886583"/>
                    </a:ext>
                  </a:extLst>
                </a:gridCol>
              </a:tblGrid>
              <a:tr h="173979">
                <a:tc>
                  <a:txBody>
                    <a:bodyPr/>
                    <a:lstStyle/>
                    <a:p>
                      <a:r>
                        <a:rPr lang="en-GB" sz="1100"/>
                        <a:t>Biomarker</a:t>
                      </a:r>
                    </a:p>
                  </a:txBody>
                  <a:tcPr/>
                </a:tc>
                <a:tc>
                  <a:txBody>
                    <a:bodyPr/>
                    <a:lstStyle/>
                    <a:p>
                      <a:r>
                        <a:rPr lang="en-GB" sz="1100"/>
                        <a:t>Method</a:t>
                      </a:r>
                    </a:p>
                  </a:txBody>
                  <a:tcPr/>
                </a:tc>
                <a:tc>
                  <a:txBody>
                    <a:bodyPr/>
                    <a:lstStyle/>
                    <a:p>
                      <a:r>
                        <a:rPr lang="en-GB" sz="1100"/>
                        <a:t>Use</a:t>
                      </a:r>
                    </a:p>
                  </a:txBody>
                  <a:tcPr/>
                </a:tc>
                <a:extLst>
                  <a:ext uri="{0D108BD9-81ED-4DB2-BD59-A6C34878D82A}">
                    <a16:rowId xmlns:a16="http://schemas.microsoft.com/office/drawing/2014/main" val="3663763185"/>
                  </a:ext>
                </a:extLst>
              </a:tr>
              <a:tr h="266935">
                <a:tc>
                  <a:txBody>
                    <a:bodyPr/>
                    <a:lstStyle/>
                    <a:p>
                      <a:r>
                        <a:rPr lang="en-GB" sz="1100" i="1"/>
                        <a:t>EGFR</a:t>
                      </a:r>
                      <a:r>
                        <a:rPr lang="en-GB" sz="1100"/>
                        <a:t> mutation</a:t>
                      </a:r>
                    </a:p>
                  </a:txBody>
                  <a:tcPr/>
                </a:tc>
                <a:tc>
                  <a:txBody>
                    <a:bodyPr/>
                    <a:lstStyle/>
                    <a:p>
                      <a:r>
                        <a:rPr lang="en-GB" sz="1100"/>
                        <a:t>Any appropriate, validated method, subject to external quality assurance</a:t>
                      </a:r>
                    </a:p>
                  </a:txBody>
                  <a:tcPr/>
                </a:tc>
                <a:tc>
                  <a:txBody>
                    <a:bodyPr/>
                    <a:lstStyle/>
                    <a:p>
                      <a:r>
                        <a:rPr lang="en-GB" sz="1100"/>
                        <a:t>To select those patients with </a:t>
                      </a:r>
                      <a:r>
                        <a:rPr lang="en-GB" sz="1100" i="1"/>
                        <a:t>EGFR</a:t>
                      </a:r>
                      <a:r>
                        <a:rPr lang="en-GB" sz="1100"/>
                        <a:t>-sensitising mutations most likely to respond to EGFR TKI therapy</a:t>
                      </a:r>
                    </a:p>
                  </a:txBody>
                  <a:tcPr/>
                </a:tc>
                <a:extLst>
                  <a:ext uri="{0D108BD9-81ED-4DB2-BD59-A6C34878D82A}">
                    <a16:rowId xmlns:a16="http://schemas.microsoft.com/office/drawing/2014/main" val="2268119000"/>
                  </a:ext>
                </a:extLst>
              </a:tr>
              <a:tr h="476669">
                <a:tc>
                  <a:txBody>
                    <a:bodyPr/>
                    <a:lstStyle/>
                    <a:p>
                      <a:r>
                        <a:rPr lang="en-GB" sz="1100" i="1"/>
                        <a:t>ALK</a:t>
                      </a:r>
                      <a:r>
                        <a:rPr lang="en-GB" sz="1100"/>
                        <a:t> rearrangement</a:t>
                      </a:r>
                    </a:p>
                  </a:txBody>
                  <a:tcPr/>
                </a:tc>
                <a:tc>
                  <a:txBody>
                    <a:bodyPr/>
                    <a:lstStyle/>
                    <a:p>
                      <a:r>
                        <a:rPr lang="en-GB" sz="1100"/>
                        <a:t>Any appropriate, validated method, subject to external quality assurance. FISH is the historical standard, but IHC is now becoming the primary therapy-determining test, provided the method is validated against FISH or some other orthogonal test approach. NGS is an emerging technology</a:t>
                      </a:r>
                    </a:p>
                  </a:txBody>
                  <a:tcPr/>
                </a:tc>
                <a:tc>
                  <a:txBody>
                    <a:bodyPr/>
                    <a:lstStyle/>
                    <a:p>
                      <a:r>
                        <a:rPr lang="en-GB" sz="1100"/>
                        <a:t>To select those patients with </a:t>
                      </a:r>
                      <a:r>
                        <a:rPr lang="en-GB" sz="1100" i="1"/>
                        <a:t>ALK</a:t>
                      </a:r>
                      <a:r>
                        <a:rPr lang="en-GB" sz="1100"/>
                        <a:t> gene rearrangements most likely to respond to ALK TKI therapy</a:t>
                      </a:r>
                    </a:p>
                  </a:txBody>
                  <a:tcPr/>
                </a:tc>
                <a:extLst>
                  <a:ext uri="{0D108BD9-81ED-4DB2-BD59-A6C34878D82A}">
                    <a16:rowId xmlns:a16="http://schemas.microsoft.com/office/drawing/2014/main" val="3738811487"/>
                  </a:ext>
                </a:extLst>
              </a:tr>
              <a:tr h="371802">
                <a:tc>
                  <a:txBody>
                    <a:bodyPr/>
                    <a:lstStyle/>
                    <a:p>
                      <a:r>
                        <a:rPr lang="en-GB" sz="1100" i="1"/>
                        <a:t>ROS1</a:t>
                      </a:r>
                      <a:r>
                        <a:rPr lang="en-GB" sz="1100"/>
                        <a:t> rearrangement</a:t>
                      </a:r>
                    </a:p>
                  </a:txBody>
                  <a:tcPr/>
                </a:tc>
                <a:tc>
                  <a:txBody>
                    <a:bodyPr/>
                    <a:lstStyle/>
                    <a:p>
                      <a:r>
                        <a:rPr lang="en-GB" sz="1100"/>
                        <a:t>FISH is the trial-validated standard. IHC may be used to select patients for confirmatory FISH testing, but it currently lacks specificity. NGS is an emerging technology. External quality assurance is essential</a:t>
                      </a:r>
                    </a:p>
                  </a:txBody>
                  <a:tcPr/>
                </a:tc>
                <a:tc>
                  <a:txBody>
                    <a:bodyPr/>
                    <a:lstStyle/>
                    <a:p>
                      <a:r>
                        <a:rPr lang="en-GB" sz="1100"/>
                        <a:t>To select those patients with </a:t>
                      </a:r>
                      <a:r>
                        <a:rPr lang="en-GB" sz="1100" i="1"/>
                        <a:t>ROS1</a:t>
                      </a:r>
                      <a:r>
                        <a:rPr lang="en-GB" sz="1100"/>
                        <a:t> gene rearrangements most likely to respond to </a:t>
                      </a:r>
                      <a:r>
                        <a:rPr lang="en-GB" sz="1100" i="1"/>
                        <a:t>ROS1</a:t>
                      </a:r>
                      <a:r>
                        <a:rPr lang="en-GB" sz="1100"/>
                        <a:t> TKI therapy</a:t>
                      </a:r>
                    </a:p>
                  </a:txBody>
                  <a:tcPr/>
                </a:tc>
                <a:extLst>
                  <a:ext uri="{0D108BD9-81ED-4DB2-BD59-A6C34878D82A}">
                    <a16:rowId xmlns:a16="http://schemas.microsoft.com/office/drawing/2014/main" val="2217360392"/>
                  </a:ext>
                </a:extLst>
              </a:tr>
              <a:tr h="266935">
                <a:tc>
                  <a:txBody>
                    <a:bodyPr/>
                    <a:lstStyle/>
                    <a:p>
                      <a:r>
                        <a:rPr lang="en-GB" sz="1100" i="1">
                          <a:solidFill>
                            <a:schemeClr val="bg1"/>
                          </a:solidFill>
                        </a:rPr>
                        <a:t>BRAF</a:t>
                      </a:r>
                      <a:r>
                        <a:rPr lang="en-GB" sz="1100">
                          <a:solidFill>
                            <a:schemeClr val="bg1"/>
                          </a:solidFill>
                        </a:rPr>
                        <a:t> mutation</a:t>
                      </a:r>
                    </a:p>
                  </a:txBody>
                  <a:tcPr>
                    <a:solidFill>
                      <a:schemeClr val="accent2"/>
                    </a:solidFill>
                  </a:tcPr>
                </a:tc>
                <a:tc>
                  <a:txBody>
                    <a:bodyPr/>
                    <a:lstStyle/>
                    <a:p>
                      <a:r>
                        <a:rPr lang="en-GB" sz="1100">
                          <a:solidFill>
                            <a:schemeClr val="bg1"/>
                          </a:solidFill>
                        </a:rPr>
                        <a:t>Any appropriate, validated method, subject to external quality assurance</a:t>
                      </a:r>
                    </a:p>
                  </a:txBody>
                  <a:tcPr>
                    <a:solidFill>
                      <a:schemeClr val="accent2"/>
                    </a:solidFill>
                  </a:tcPr>
                </a:tc>
                <a:tc>
                  <a:txBody>
                    <a:bodyPr/>
                    <a:lstStyle/>
                    <a:p>
                      <a:r>
                        <a:rPr lang="en-GB" sz="1100">
                          <a:solidFill>
                            <a:schemeClr val="bg1"/>
                          </a:solidFill>
                        </a:rPr>
                        <a:t>To select those patients with </a:t>
                      </a:r>
                      <a:r>
                        <a:rPr lang="en-GB" sz="1100" i="1">
                          <a:solidFill>
                            <a:schemeClr val="bg1"/>
                          </a:solidFill>
                        </a:rPr>
                        <a:t>BRAF</a:t>
                      </a:r>
                      <a:r>
                        <a:rPr lang="en-GB" sz="1100" baseline="30000">
                          <a:solidFill>
                            <a:schemeClr val="bg1"/>
                          </a:solidFill>
                        </a:rPr>
                        <a:t>V600</a:t>
                      </a:r>
                      <a:r>
                        <a:rPr lang="en-GB" sz="1100">
                          <a:solidFill>
                            <a:schemeClr val="bg1"/>
                          </a:solidFill>
                        </a:rPr>
                        <a:t>-sensitising mutations most likely to respond to BRAF inhibitor ± MEK inhibitor therapy</a:t>
                      </a:r>
                    </a:p>
                  </a:txBody>
                  <a:tcPr>
                    <a:solidFill>
                      <a:schemeClr val="accent2"/>
                    </a:solidFill>
                  </a:tcPr>
                </a:tc>
                <a:extLst>
                  <a:ext uri="{0D108BD9-81ED-4DB2-BD59-A6C34878D82A}">
                    <a16:rowId xmlns:a16="http://schemas.microsoft.com/office/drawing/2014/main" val="92644908"/>
                  </a:ext>
                </a:extLst>
              </a:tr>
              <a:tr h="266935">
                <a:tc>
                  <a:txBody>
                    <a:bodyPr/>
                    <a:lstStyle/>
                    <a:p>
                      <a:r>
                        <a:rPr lang="en-GB" sz="1100" i="1"/>
                        <a:t>NTRK</a:t>
                      </a:r>
                      <a:r>
                        <a:rPr lang="en-GB" sz="1100"/>
                        <a:t> rearrangement</a:t>
                      </a:r>
                    </a:p>
                  </a:txBody>
                  <a:tcPr/>
                </a:tc>
                <a:tc>
                  <a:txBody>
                    <a:bodyPr/>
                    <a:lstStyle/>
                    <a:p>
                      <a:r>
                        <a:rPr lang="en-GB" sz="1100"/>
                        <a:t>Screening by IHC or RNA NGS. A positive with the former requires confirmation by a molecular method (FISH, NGS). The latter should probably be validated by IHC</a:t>
                      </a:r>
                    </a:p>
                  </a:txBody>
                  <a:tcPr/>
                </a:tc>
                <a:tc>
                  <a:txBody>
                    <a:bodyPr/>
                    <a:lstStyle/>
                    <a:p>
                      <a:r>
                        <a:rPr lang="en-GB" sz="1100"/>
                        <a:t>To select those patients with </a:t>
                      </a:r>
                      <a:r>
                        <a:rPr lang="en-GB" sz="1100" i="1"/>
                        <a:t>NTRK</a:t>
                      </a:r>
                      <a:r>
                        <a:rPr lang="en-GB" sz="1100"/>
                        <a:t> gene fusions most likely to respond to NTRK TKI therapy</a:t>
                      </a:r>
                    </a:p>
                  </a:txBody>
                  <a:tcPr/>
                </a:tc>
                <a:extLst>
                  <a:ext uri="{0D108BD9-81ED-4DB2-BD59-A6C34878D82A}">
                    <a16:rowId xmlns:a16="http://schemas.microsoft.com/office/drawing/2014/main" val="328448077"/>
                  </a:ext>
                </a:extLst>
              </a:tr>
              <a:tr h="371802">
                <a:tc>
                  <a:txBody>
                    <a:bodyPr/>
                    <a:lstStyle/>
                    <a:p>
                      <a:r>
                        <a:rPr lang="en-GB" sz="1100" i="1"/>
                        <a:t>PD-L1</a:t>
                      </a:r>
                      <a:r>
                        <a:rPr lang="en-GB" sz="1100"/>
                        <a:t> expression</a:t>
                      </a:r>
                    </a:p>
                  </a:txBody>
                  <a:tcPr/>
                </a:tc>
                <a:tc>
                  <a:txBody>
                    <a:bodyPr/>
                    <a:lstStyle/>
                    <a:p>
                      <a:r>
                        <a:rPr lang="en-GB" sz="1100"/>
                        <a:t>IHC to identify PD-L1 expression at the appropriate level and on the appropriate cell population(s) as determined by the intended drug and line of therapy. Only specific trial assays are validated. Internal and external quality assurance are essential</a:t>
                      </a:r>
                    </a:p>
                  </a:txBody>
                  <a:tcPr/>
                </a:tc>
                <a:tc>
                  <a:txBody>
                    <a:bodyPr/>
                    <a:lstStyle/>
                    <a:p>
                      <a:r>
                        <a:rPr lang="en-GB" sz="1100"/>
                        <a:t>To enrich for those patients more likely to benefit from anti-PD-1 or andi-PD-L1 therapy. For pembrolizumab, testing is a companion diagnostic; for nivolumab and atezolizumab, testing is complimentary</a:t>
                      </a:r>
                    </a:p>
                  </a:txBody>
                  <a:tcPr/>
                </a:tc>
                <a:extLst>
                  <a:ext uri="{0D108BD9-81ED-4DB2-BD59-A6C34878D82A}">
                    <a16:rowId xmlns:a16="http://schemas.microsoft.com/office/drawing/2014/main" val="2526819571"/>
                  </a:ext>
                </a:extLst>
              </a:tr>
            </a:tbl>
          </a:graphicData>
        </a:graphic>
      </p:graphicFrame>
      <p:sp>
        <p:nvSpPr>
          <p:cNvPr id="9" name="Espace réservé du texte 4">
            <a:extLst>
              <a:ext uri="{FF2B5EF4-FFF2-40B4-BE49-F238E27FC236}">
                <a16:creationId xmlns:a16="http://schemas.microsoft.com/office/drawing/2014/main" id="{2A9ED444-0E77-16C6-BA17-3D111A15263B}"/>
              </a:ext>
            </a:extLst>
          </p:cNvPr>
          <p:cNvSpPr>
            <a:spLocks noGrp="1"/>
          </p:cNvSpPr>
          <p:nvPr>
            <p:ph type="body" sz="quarter" idx="10"/>
          </p:nvPr>
        </p:nvSpPr>
        <p:spPr>
          <a:xfrm>
            <a:off x="838200" y="6320082"/>
            <a:ext cx="10515600" cy="327025"/>
          </a:xfrm>
        </p:spPr>
        <p:txBody>
          <a:bodyPr/>
          <a:lstStyle/>
          <a:p>
            <a:r>
              <a:rPr lang="en-GB" sz="900">
                <a:effectLst/>
              </a:rPr>
              <a:t>ALK, anaplastic lymphoma kinase; </a:t>
            </a:r>
            <a:r>
              <a:rPr lang="en-GB" sz="900" i="1">
                <a:solidFill>
                  <a:srgbClr val="354B54"/>
                </a:solidFill>
              </a:rPr>
              <a:t>BRAF</a:t>
            </a:r>
            <a:r>
              <a:rPr lang="en-GB" sz="900">
                <a:solidFill>
                  <a:srgbClr val="354B54"/>
                </a:solidFill>
              </a:rPr>
              <a:t>, B-Raf proto-oncogene serine/threonine-protein kinase; </a:t>
            </a:r>
            <a:r>
              <a:rPr lang="en-GB" sz="900">
                <a:effectLst/>
              </a:rPr>
              <a:t>EGFR, epidermal growth factor receptor; </a:t>
            </a:r>
            <a:r>
              <a:rPr lang="en-GB" noProof="0"/>
              <a:t>ESMO, European Society for Medical Oncology; </a:t>
            </a:r>
            <a:r>
              <a:rPr lang="en-GB" sz="900">
                <a:effectLst/>
              </a:rPr>
              <a:t>FISH, fluorescence in situ hybridisation; IHC, immunohistochemistry; MEK, mitogen-activated protein kinase kinase; NGS, next-generation sequencing; NSCLC, non-small cell lung cancer; NTRK, neurotrophic tyrosine receptor kinase; PD-1, programmed cell death protein 1; PD-L1, programmed death-ligand 1; ROS1, c-ROS oncogene 1; TKI, tyrosine kinase inhibitor.</a:t>
            </a:r>
            <a:endParaRPr lang="en-GB" sz="900"/>
          </a:p>
          <a:p>
            <a:r>
              <a:rPr lang="en-GB"/>
              <a:t>ESMO Lung &amp; Chest Cancers Interactive/Pocket Guideline 2022. Available at: http://</a:t>
            </a:r>
            <a:r>
              <a:rPr lang="en-GB" err="1"/>
              <a:t>interactiveguidelines.esmo.org</a:t>
            </a:r>
            <a:r>
              <a:rPr lang="en-GB"/>
              <a:t>/</a:t>
            </a:r>
            <a:r>
              <a:rPr lang="en-GB" err="1"/>
              <a:t>esmo</a:t>
            </a:r>
            <a:r>
              <a:rPr lang="en-GB"/>
              <a:t>-web-app/toc/</a:t>
            </a:r>
            <a:r>
              <a:rPr lang="en-GB" err="1"/>
              <a:t>index.php?subjectAreaID</a:t>
            </a:r>
            <a:r>
              <a:rPr lang="en-GB"/>
              <a:t>=1&amp;loadPdf=1. Accessed May 5, 2023.</a:t>
            </a:r>
          </a:p>
        </p:txBody>
      </p:sp>
      <p:sp>
        <p:nvSpPr>
          <p:cNvPr id="11" name="ZoneTexte 13">
            <a:extLst>
              <a:ext uri="{FF2B5EF4-FFF2-40B4-BE49-F238E27FC236}">
                <a16:creationId xmlns:a16="http://schemas.microsoft.com/office/drawing/2014/main" id="{4B01B0B4-890F-A580-9244-9D4834A60045}"/>
              </a:ext>
            </a:extLst>
          </p:cNvPr>
          <p:cNvSpPr txBox="1"/>
          <p:nvPr/>
        </p:nvSpPr>
        <p:spPr>
          <a:xfrm>
            <a:off x="576754" y="5002550"/>
            <a:ext cx="11038491" cy="953453"/>
          </a:xfrm>
          <a:prstGeom prst="round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marL="72000"/>
            <a:r>
              <a:rPr lang="en-GB" sz="1400" b="1" i="0">
                <a:solidFill>
                  <a:srgbClr val="0070C0"/>
                </a:solidFill>
                <a:effectLst/>
                <a:latin typeface="Arial" panose="020B0604020202020204" pitchFamily="34" charset="0"/>
              </a:rPr>
              <a:t>A personalised medicine synopsis</a:t>
            </a:r>
          </a:p>
          <a:p>
            <a:pPr marL="363538" indent="-284163">
              <a:buFont typeface="Arial" panose="020B0604020202020204" pitchFamily="34" charset="0"/>
              <a:buChar char="•"/>
            </a:pPr>
            <a:r>
              <a:rPr lang="en-GB" sz="1400" b="0" i="0">
                <a:solidFill>
                  <a:srgbClr val="0070C0"/>
                </a:solidFill>
                <a:effectLst/>
                <a:latin typeface="Arial" panose="020B0604020202020204" pitchFamily="34" charset="0"/>
              </a:rPr>
              <a:t>All patients with advanced and possible, probable or definite </a:t>
            </a:r>
            <a:r>
              <a:rPr lang="en-GB" sz="1400" b="1" i="0">
                <a:solidFill>
                  <a:srgbClr val="0070C0"/>
                </a:solidFill>
                <a:effectLst/>
                <a:latin typeface="Arial" panose="020B0604020202020204" pitchFamily="34" charset="0"/>
              </a:rPr>
              <a:t>adenocarcinoma</a:t>
            </a:r>
            <a:r>
              <a:rPr lang="en-GB" sz="1400" b="0" i="0">
                <a:solidFill>
                  <a:srgbClr val="0070C0"/>
                </a:solidFill>
                <a:effectLst/>
                <a:latin typeface="Arial" panose="020B0604020202020204" pitchFamily="34" charset="0"/>
              </a:rPr>
              <a:t> should be tested for oncogenic drivers </a:t>
            </a:r>
          </a:p>
          <a:p>
            <a:pPr marL="363538" indent="-284163">
              <a:buFont typeface="Arial" panose="020B0604020202020204" pitchFamily="34" charset="0"/>
              <a:buChar char="•"/>
            </a:pPr>
            <a:r>
              <a:rPr lang="en-GB" sz="1400" b="0" i="0">
                <a:solidFill>
                  <a:srgbClr val="0070C0"/>
                </a:solidFill>
                <a:effectLst/>
                <a:latin typeface="Arial" panose="020B0604020202020204" pitchFamily="34" charset="0"/>
              </a:rPr>
              <a:t>Molecular testing is not recommended in </a:t>
            </a:r>
            <a:r>
              <a:rPr lang="en-GB" sz="1400" b="1" i="0">
                <a:solidFill>
                  <a:srgbClr val="0070C0"/>
                </a:solidFill>
                <a:effectLst/>
                <a:latin typeface="Arial" panose="020B0604020202020204" pitchFamily="34" charset="0"/>
              </a:rPr>
              <a:t>squamous cell carcinoma</a:t>
            </a:r>
            <a:r>
              <a:rPr lang="en-GB" sz="1400" b="0" i="0">
                <a:solidFill>
                  <a:srgbClr val="0070C0"/>
                </a:solidFill>
                <a:effectLst/>
                <a:latin typeface="Arial" panose="020B0604020202020204" pitchFamily="34" charset="0"/>
              </a:rPr>
              <a:t>, except in never-, long-time ex- or light-smokers (&lt;15 pack years)</a:t>
            </a:r>
          </a:p>
          <a:p>
            <a:pPr marL="363538" indent="-284163">
              <a:buFont typeface="Arial" panose="020B0604020202020204" pitchFamily="34" charset="0"/>
              <a:buChar char="•"/>
            </a:pPr>
            <a:r>
              <a:rPr lang="en-GB" sz="1400" b="0" i="0">
                <a:solidFill>
                  <a:srgbClr val="0070C0"/>
                </a:solidFill>
                <a:effectLst/>
                <a:latin typeface="Arial" panose="020B0604020202020204" pitchFamily="34" charset="0"/>
              </a:rPr>
              <a:t>Systematic analysis of the </a:t>
            </a:r>
            <a:r>
              <a:rPr lang="en-GB" sz="1400" b="0" i="1">
                <a:solidFill>
                  <a:srgbClr val="0070C0"/>
                </a:solidFill>
                <a:effectLst/>
                <a:latin typeface="Arial" panose="020B0604020202020204" pitchFamily="34" charset="0"/>
              </a:rPr>
              <a:t>BRAF</a:t>
            </a:r>
            <a:r>
              <a:rPr lang="en-GB" sz="1400" b="0" i="0" baseline="30000">
                <a:solidFill>
                  <a:srgbClr val="0070C0"/>
                </a:solidFill>
                <a:effectLst/>
                <a:latin typeface="Arial" panose="020B0604020202020204" pitchFamily="34" charset="0"/>
              </a:rPr>
              <a:t>V600</a:t>
            </a:r>
            <a:r>
              <a:rPr lang="en-GB" sz="1400" b="0" i="0">
                <a:solidFill>
                  <a:srgbClr val="0070C0"/>
                </a:solidFill>
                <a:effectLst/>
                <a:latin typeface="Arial" panose="020B0604020202020204" pitchFamily="34" charset="0"/>
              </a:rPr>
              <a:t> mutation status for the </a:t>
            </a:r>
            <a:r>
              <a:rPr lang="en-GB" sz="1400" b="1" i="0">
                <a:solidFill>
                  <a:srgbClr val="0070C0"/>
                </a:solidFill>
                <a:effectLst/>
                <a:latin typeface="Arial" panose="020B0604020202020204" pitchFamily="34" charset="0"/>
              </a:rPr>
              <a:t>prescription of BRAF/MEK inhibitors </a:t>
            </a:r>
            <a:r>
              <a:rPr lang="en-GB" sz="1400" b="0" i="0">
                <a:solidFill>
                  <a:srgbClr val="0070C0"/>
                </a:solidFill>
                <a:effectLst/>
                <a:latin typeface="Arial" panose="020B0604020202020204" pitchFamily="34" charset="0"/>
              </a:rPr>
              <a:t>is required in advanced NSCLC</a:t>
            </a:r>
            <a:endParaRPr lang="en-GB" sz="1400">
              <a:solidFill>
                <a:srgbClr val="0070C0"/>
              </a:solidFill>
            </a:endParaRPr>
          </a:p>
        </p:txBody>
      </p:sp>
    </p:spTree>
    <p:extLst>
      <p:ext uri="{BB962C8B-B14F-4D97-AF65-F5344CB8AC3E}">
        <p14:creationId xmlns:p14="http://schemas.microsoft.com/office/powerpoint/2010/main" val="303655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A9E8B-6581-82A4-1D40-8BD12AFDBDBC}"/>
              </a:ext>
            </a:extLst>
          </p:cNvPr>
          <p:cNvSpPr>
            <a:spLocks noGrp="1"/>
          </p:cNvSpPr>
          <p:nvPr>
            <p:ph type="title"/>
          </p:nvPr>
        </p:nvSpPr>
        <p:spPr/>
        <p:txBody>
          <a:bodyPr>
            <a:noAutofit/>
          </a:bodyPr>
          <a:lstStyle/>
          <a:p>
            <a:r>
              <a:rPr lang="en-GB" sz="2400">
                <a:solidFill>
                  <a:srgbClr val="0061A7"/>
                </a:solidFill>
              </a:rPr>
              <a:t>Future perspectives and challenges in metastatic </a:t>
            </a:r>
            <a:r>
              <a:rPr lang="en-GB" sz="2400" i="1">
                <a:solidFill>
                  <a:srgbClr val="0061A7"/>
                </a:solidFill>
              </a:rPr>
              <a:t>BRAF</a:t>
            </a:r>
            <a:r>
              <a:rPr lang="en-GB" sz="2400">
                <a:solidFill>
                  <a:srgbClr val="0061A7"/>
                </a:solidFill>
              </a:rPr>
              <a:t>-mutant NSCLC</a:t>
            </a:r>
          </a:p>
        </p:txBody>
      </p:sp>
      <p:sp>
        <p:nvSpPr>
          <p:cNvPr id="3" name="Espace réservé du contenu 2">
            <a:extLst>
              <a:ext uri="{FF2B5EF4-FFF2-40B4-BE49-F238E27FC236}">
                <a16:creationId xmlns:a16="http://schemas.microsoft.com/office/drawing/2014/main" id="{B0FFA2F0-A042-DE92-966B-3CA170B03402}"/>
              </a:ext>
            </a:extLst>
          </p:cNvPr>
          <p:cNvSpPr>
            <a:spLocks noGrp="1"/>
          </p:cNvSpPr>
          <p:nvPr>
            <p:ph idx="1"/>
          </p:nvPr>
        </p:nvSpPr>
        <p:spPr/>
        <p:txBody>
          <a:bodyPr>
            <a:normAutofit lnSpcReduction="10000"/>
          </a:bodyPr>
          <a:lstStyle/>
          <a:p>
            <a:pPr marL="0" indent="0">
              <a:buNone/>
            </a:pPr>
            <a:r>
              <a:rPr lang="en-GB" sz="1800" dirty="0">
                <a:solidFill>
                  <a:srgbClr val="0061A7"/>
                </a:solidFill>
              </a:rPr>
              <a:t>Further investigations are required, analysing: </a:t>
            </a:r>
          </a:p>
          <a:p>
            <a:r>
              <a:rPr lang="en-GB" sz="1800" dirty="0">
                <a:solidFill>
                  <a:srgbClr val="0061A7"/>
                </a:solidFill>
              </a:rPr>
              <a:t>Specific </a:t>
            </a:r>
            <a:r>
              <a:rPr lang="en-GB" sz="1800" b="1" dirty="0">
                <a:solidFill>
                  <a:srgbClr val="0061A7"/>
                </a:solidFill>
              </a:rPr>
              <a:t>molecular pathways </a:t>
            </a:r>
            <a:r>
              <a:rPr lang="en-GB" sz="1800" dirty="0">
                <a:solidFill>
                  <a:srgbClr val="0061A7"/>
                </a:solidFill>
              </a:rPr>
              <a:t>associated to different </a:t>
            </a:r>
            <a:r>
              <a:rPr lang="en-GB" sz="1800" i="1" dirty="0">
                <a:solidFill>
                  <a:srgbClr val="0061A7"/>
                </a:solidFill>
              </a:rPr>
              <a:t>BRAF</a:t>
            </a:r>
            <a:r>
              <a:rPr lang="en-GB" sz="1800" dirty="0">
                <a:solidFill>
                  <a:srgbClr val="0061A7"/>
                </a:solidFill>
              </a:rPr>
              <a:t> mutations classes</a:t>
            </a:r>
          </a:p>
          <a:p>
            <a:r>
              <a:rPr lang="en-GB" sz="1800" dirty="0">
                <a:solidFill>
                  <a:srgbClr val="0061A7"/>
                </a:solidFill>
              </a:rPr>
              <a:t>A deeper evaluation on predictive and prognostic value of </a:t>
            </a:r>
            <a:r>
              <a:rPr lang="en-GB" sz="1800" b="1" dirty="0">
                <a:solidFill>
                  <a:srgbClr val="0061A7"/>
                </a:solidFill>
              </a:rPr>
              <a:t>co-alterations</a:t>
            </a:r>
          </a:p>
          <a:p>
            <a:r>
              <a:rPr lang="en-GB" sz="1800" dirty="0">
                <a:solidFill>
                  <a:srgbClr val="0061A7"/>
                </a:solidFill>
              </a:rPr>
              <a:t>The new combination of BRAF inhibitor and MEK inhibitor (</a:t>
            </a:r>
            <a:r>
              <a:rPr lang="en-GB" sz="1800" b="1" dirty="0" err="1">
                <a:solidFill>
                  <a:srgbClr val="0061A7"/>
                </a:solidFill>
              </a:rPr>
              <a:t>encorafenib</a:t>
            </a:r>
            <a:r>
              <a:rPr lang="en-GB" sz="1800" b="1" dirty="0">
                <a:solidFill>
                  <a:srgbClr val="0061A7"/>
                </a:solidFill>
              </a:rPr>
              <a:t> + </a:t>
            </a:r>
            <a:r>
              <a:rPr lang="en-GB" sz="1800" b="1" dirty="0" err="1">
                <a:solidFill>
                  <a:srgbClr val="0061A7"/>
                </a:solidFill>
              </a:rPr>
              <a:t>binimetinib</a:t>
            </a:r>
            <a:r>
              <a:rPr lang="en-GB" sz="1800" dirty="0">
                <a:solidFill>
                  <a:srgbClr val="0061A7"/>
                </a:solidFill>
              </a:rPr>
              <a:t>), which is currently being evaluated in NSCLC</a:t>
            </a:r>
          </a:p>
          <a:p>
            <a:r>
              <a:rPr lang="en-GB" sz="1800" b="1" dirty="0">
                <a:solidFill>
                  <a:srgbClr val="0061A7"/>
                </a:solidFill>
              </a:rPr>
              <a:t>Combination therapies </a:t>
            </a:r>
            <a:r>
              <a:rPr lang="en-GB" sz="1800" dirty="0">
                <a:solidFill>
                  <a:srgbClr val="0061A7"/>
                </a:solidFill>
              </a:rPr>
              <a:t>(</a:t>
            </a:r>
            <a:r>
              <a:rPr lang="en-GB" sz="1800" dirty="0" err="1">
                <a:solidFill>
                  <a:srgbClr val="0061A7"/>
                </a:solidFill>
              </a:rPr>
              <a:t>ie</a:t>
            </a:r>
            <a:r>
              <a:rPr lang="en-GB" sz="1800" dirty="0">
                <a:solidFill>
                  <a:srgbClr val="0061A7"/>
                </a:solidFill>
              </a:rPr>
              <a:t>, BRAF/MEK inhibitors with ICIs)</a:t>
            </a:r>
          </a:p>
          <a:p>
            <a:r>
              <a:rPr lang="en-GB" sz="1800" dirty="0">
                <a:solidFill>
                  <a:srgbClr val="0061A7"/>
                </a:solidFill>
              </a:rPr>
              <a:t>Patients with CNS metastases: </a:t>
            </a:r>
            <a:r>
              <a:rPr lang="en-US" sz="1800" i="1" dirty="0">
                <a:solidFill>
                  <a:srgbClr val="0061A7"/>
                </a:solidFill>
              </a:rPr>
              <a:t>BRAF</a:t>
            </a:r>
            <a:r>
              <a:rPr lang="en-US" sz="1800" dirty="0">
                <a:solidFill>
                  <a:srgbClr val="0061A7"/>
                </a:solidFill>
              </a:rPr>
              <a:t> mutations have a certain tropism for CNS, with around one-third of patients at diagnosis presenting with </a:t>
            </a:r>
            <a:r>
              <a:rPr lang="en-US" sz="1800" b="1" dirty="0">
                <a:solidFill>
                  <a:srgbClr val="0061A7"/>
                </a:solidFill>
              </a:rPr>
              <a:t>brain metastases</a:t>
            </a:r>
          </a:p>
          <a:p>
            <a:r>
              <a:rPr lang="en-US" sz="1800" b="1" dirty="0">
                <a:solidFill>
                  <a:srgbClr val="0061A7"/>
                </a:solidFill>
              </a:rPr>
              <a:t>Non-V600E mutations</a:t>
            </a:r>
            <a:r>
              <a:rPr lang="en-US" sz="1800" dirty="0">
                <a:solidFill>
                  <a:srgbClr val="0061A7"/>
                </a:solidFill>
              </a:rPr>
              <a:t>: around 50% of patients </a:t>
            </a:r>
            <a:r>
              <a:rPr lang="en-US" sz="1800" dirty="0" err="1">
                <a:solidFill>
                  <a:srgbClr val="0061A7"/>
                </a:solidFill>
              </a:rPr>
              <a:t>harbour</a:t>
            </a:r>
            <a:r>
              <a:rPr lang="en-US" sz="1800" dirty="0">
                <a:solidFill>
                  <a:srgbClr val="0061A7"/>
                </a:solidFill>
              </a:rPr>
              <a:t> non-V600 mutations; thus, there is a lack of a targeted therapeutic approach</a:t>
            </a:r>
          </a:p>
          <a:p>
            <a:pPr lvl="1"/>
            <a:r>
              <a:rPr lang="en-US" sz="1600" dirty="0">
                <a:solidFill>
                  <a:srgbClr val="0061A7"/>
                </a:solidFill>
              </a:rPr>
              <a:t>In addition, non-V600 mutations represent a heterogeneous population, with many molecular alterations still classified as variants of unknown significance </a:t>
            </a:r>
          </a:p>
          <a:p>
            <a:r>
              <a:rPr lang="en-US" sz="1800" i="1" dirty="0">
                <a:solidFill>
                  <a:srgbClr val="0061A7"/>
                </a:solidFill>
              </a:rPr>
              <a:t>BRAF</a:t>
            </a:r>
            <a:r>
              <a:rPr lang="en-US" sz="1800" dirty="0">
                <a:solidFill>
                  <a:srgbClr val="0061A7"/>
                </a:solidFill>
              </a:rPr>
              <a:t> dysfunctions as an </a:t>
            </a:r>
            <a:r>
              <a:rPr lang="en-US" sz="1800" b="1" dirty="0">
                <a:solidFill>
                  <a:srgbClr val="0061A7"/>
                </a:solidFill>
              </a:rPr>
              <a:t>acquired resistance mechanism </a:t>
            </a:r>
            <a:r>
              <a:rPr lang="en-US" sz="1800" dirty="0">
                <a:solidFill>
                  <a:srgbClr val="0061A7"/>
                </a:solidFill>
              </a:rPr>
              <a:t>in oncogene-addicted NSCLC (</a:t>
            </a:r>
            <a:r>
              <a:rPr lang="en-US" sz="1800" dirty="0" err="1">
                <a:solidFill>
                  <a:srgbClr val="0061A7"/>
                </a:solidFill>
              </a:rPr>
              <a:t>ie</a:t>
            </a:r>
            <a:r>
              <a:rPr lang="en-US" sz="1800" dirty="0">
                <a:solidFill>
                  <a:srgbClr val="0061A7"/>
                </a:solidFill>
              </a:rPr>
              <a:t>, occurrence of </a:t>
            </a:r>
            <a:r>
              <a:rPr lang="en-US" sz="1800" i="1" dirty="0">
                <a:solidFill>
                  <a:srgbClr val="0061A7"/>
                </a:solidFill>
              </a:rPr>
              <a:t>BRAF</a:t>
            </a:r>
            <a:r>
              <a:rPr lang="en-US" sz="1800" dirty="0">
                <a:solidFill>
                  <a:srgbClr val="0061A7"/>
                </a:solidFill>
              </a:rPr>
              <a:t> mutations (both V600 and non-V600) as mechanisms of resistance to EGFR–TKI) </a:t>
            </a:r>
            <a:endParaRPr lang="en-GB" sz="1800" dirty="0">
              <a:solidFill>
                <a:srgbClr val="0061A7"/>
              </a:solidFill>
            </a:endParaRPr>
          </a:p>
        </p:txBody>
      </p:sp>
      <p:sp>
        <p:nvSpPr>
          <p:cNvPr id="7" name="Espace réservé du texte 3">
            <a:extLst>
              <a:ext uri="{FF2B5EF4-FFF2-40B4-BE49-F238E27FC236}">
                <a16:creationId xmlns:a16="http://schemas.microsoft.com/office/drawing/2014/main" id="{6C08EB70-5D46-1615-B625-5B5D5B951F6E}"/>
              </a:ext>
            </a:extLst>
          </p:cNvPr>
          <p:cNvSpPr>
            <a:spLocks noGrp="1"/>
          </p:cNvSpPr>
          <p:nvPr>
            <p:ph type="body" sz="quarter" idx="10"/>
          </p:nvPr>
        </p:nvSpPr>
        <p:spPr>
          <a:xfrm>
            <a:off x="838200" y="5947954"/>
            <a:ext cx="10515600" cy="692009"/>
          </a:xfrm>
        </p:spPr>
        <p:txBody>
          <a:bodyPr/>
          <a:lstStyle/>
          <a:p>
            <a:pPr>
              <a:spcBef>
                <a:spcPts val="0"/>
              </a:spcBef>
            </a:pPr>
            <a:r>
              <a:rPr lang="en-GB" sz="900">
                <a:latin typeface="Arial" panose="020B0604020202020204" pitchFamily="34" charset="0"/>
                <a:cs typeface="Arial" panose="020B0604020202020204" pitchFamily="34" charset="0"/>
              </a:rPr>
              <a:t>BRAF, </a:t>
            </a:r>
            <a:r>
              <a:rPr lang="fr-FR" sz="900" b="0" i="0">
                <a:effectLst/>
                <a:latin typeface="Arial" panose="020B0604020202020204" pitchFamily="34" charset="0"/>
                <a:cs typeface="Arial" panose="020B0604020202020204" pitchFamily="34" charset="0"/>
              </a:rPr>
              <a:t>B-Raf serine/</a:t>
            </a:r>
            <a:r>
              <a:rPr lang="fr-FR" sz="900" b="0" i="0" err="1">
                <a:effectLst/>
                <a:latin typeface="Arial" panose="020B0604020202020204" pitchFamily="34" charset="0"/>
                <a:cs typeface="Arial" panose="020B0604020202020204" pitchFamily="34" charset="0"/>
              </a:rPr>
              <a:t>threonine-protein</a:t>
            </a:r>
            <a:r>
              <a:rPr lang="fr-FR" sz="900" b="0" i="0">
                <a:effectLst/>
                <a:latin typeface="Arial" panose="020B0604020202020204" pitchFamily="34" charset="0"/>
                <a:cs typeface="Arial" panose="020B0604020202020204" pitchFamily="34" charset="0"/>
              </a:rPr>
              <a:t> kinase</a:t>
            </a:r>
            <a:r>
              <a:rPr lang="en-GB" sz="900" b="0">
                <a:effectLst/>
                <a:latin typeface="Arial" panose="020B0604020202020204" pitchFamily="34" charset="0"/>
                <a:cs typeface="Arial" panose="020B0604020202020204" pitchFamily="34" charset="0"/>
              </a:rPr>
              <a:t>; </a:t>
            </a:r>
            <a:r>
              <a:rPr lang="en-GB" sz="900" i="1">
                <a:latin typeface="Arial" panose="020B0604020202020204" pitchFamily="34" charset="0"/>
                <a:cs typeface="Arial" panose="020B0604020202020204" pitchFamily="34" charset="0"/>
              </a:rPr>
              <a:t>BRAF</a:t>
            </a:r>
            <a:r>
              <a:rPr lang="en-GB" sz="900">
                <a:latin typeface="Arial" panose="020B0604020202020204" pitchFamily="34" charset="0"/>
                <a:cs typeface="Arial" panose="020B0604020202020204" pitchFamily="34" charset="0"/>
              </a:rPr>
              <a:t>, B-Raf proto-oncogene serine/threonine-protein kinase</a:t>
            </a:r>
            <a:r>
              <a:rPr lang="en-GB">
                <a:latin typeface="Arial" panose="020B0604020202020204" pitchFamily="34" charset="0"/>
                <a:cs typeface="Arial" panose="020B0604020202020204" pitchFamily="34" charset="0"/>
              </a:rPr>
              <a:t>; CNS, central nervous system; </a:t>
            </a:r>
            <a:r>
              <a:rPr lang="en-GB" sz="900">
                <a:latin typeface="Arial" panose="020B0604020202020204" pitchFamily="34" charset="0"/>
                <a:cs typeface="Arial" panose="020B0604020202020204" pitchFamily="34" charset="0"/>
              </a:rPr>
              <a:t>EGFR, epidermal growth factor receptor;</a:t>
            </a:r>
            <a:r>
              <a:rPr lang="en-GB">
                <a:latin typeface="Arial" panose="020B0604020202020204" pitchFamily="34" charset="0"/>
                <a:cs typeface="Arial" panose="020B0604020202020204" pitchFamily="34" charset="0"/>
              </a:rPr>
              <a:t> ICI, immune checkpoint inhibitor; MEK, mitogen-activated protein kinase; </a:t>
            </a:r>
            <a:r>
              <a:rPr lang="en-US">
                <a:latin typeface="Arial" panose="020B0604020202020204" pitchFamily="34" charset="0"/>
                <a:cs typeface="Arial" panose="020B0604020202020204" pitchFamily="34" charset="0"/>
              </a:rPr>
              <a:t>NSCLC, non-small cell lung cancer; PD-L1, programmed death-ligand 1; TKI, tyrosine kinase inhibitor.</a:t>
            </a:r>
          </a:p>
          <a:p>
            <a:pPr>
              <a:spcBef>
                <a:spcPts val="0"/>
              </a:spcBef>
            </a:pPr>
            <a:r>
              <a:rPr lang="en-US" err="1">
                <a:latin typeface="Arial" panose="020B0604020202020204" pitchFamily="34" charset="0"/>
                <a:cs typeface="Arial" panose="020B0604020202020204" pitchFamily="34" charset="0"/>
              </a:rPr>
              <a:t>Riudavets</a:t>
            </a:r>
            <a:r>
              <a:rPr lang="en-US">
                <a:latin typeface="Arial" panose="020B0604020202020204" pitchFamily="34" charset="0"/>
                <a:cs typeface="Arial" panose="020B0604020202020204" pitchFamily="34" charset="0"/>
              </a:rPr>
              <a:t> M, et al. </a:t>
            </a:r>
            <a:r>
              <a:rPr lang="en-US" i="1">
                <a:latin typeface="Arial" panose="020B0604020202020204" pitchFamily="34" charset="0"/>
                <a:cs typeface="Arial" panose="020B0604020202020204" pitchFamily="34" charset="0"/>
              </a:rPr>
              <a:t>Lung Cancer</a:t>
            </a:r>
            <a:r>
              <a:rPr lang="en-US">
                <a:latin typeface="Arial" panose="020B0604020202020204" pitchFamily="34" charset="0"/>
                <a:cs typeface="Arial" panose="020B0604020202020204" pitchFamily="34" charset="0"/>
              </a:rPr>
              <a:t>. 2022;169:102-114.</a:t>
            </a:r>
          </a:p>
        </p:txBody>
      </p:sp>
    </p:spTree>
    <p:extLst>
      <p:ext uri="{BB962C8B-B14F-4D97-AF65-F5344CB8AC3E}">
        <p14:creationId xmlns:p14="http://schemas.microsoft.com/office/powerpoint/2010/main" val="205951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529AA-F976-5C98-2E5C-85A71734623C}"/>
              </a:ext>
            </a:extLst>
          </p:cNvPr>
          <p:cNvSpPr>
            <a:spLocks noGrp="1"/>
          </p:cNvSpPr>
          <p:nvPr>
            <p:ph type="title"/>
          </p:nvPr>
        </p:nvSpPr>
        <p:spPr/>
        <p:txBody>
          <a:bodyPr>
            <a:normAutofit/>
          </a:bodyPr>
          <a:lstStyle/>
          <a:p>
            <a:r>
              <a:rPr lang="en-GB" sz="2400" noProof="0">
                <a:solidFill>
                  <a:srgbClr val="0061A7"/>
                </a:solidFill>
              </a:rPr>
              <a:t>Summary</a:t>
            </a:r>
          </a:p>
        </p:txBody>
      </p:sp>
      <p:sp>
        <p:nvSpPr>
          <p:cNvPr id="2" name="Content Placeholder 19">
            <a:extLst>
              <a:ext uri="{FF2B5EF4-FFF2-40B4-BE49-F238E27FC236}">
                <a16:creationId xmlns:a16="http://schemas.microsoft.com/office/drawing/2014/main" id="{7AA3AFAF-3AF9-407E-2CC3-525DFF701F77}"/>
              </a:ext>
            </a:extLst>
          </p:cNvPr>
          <p:cNvSpPr>
            <a:spLocks noGrp="1"/>
          </p:cNvSpPr>
          <p:nvPr>
            <p:ph idx="1"/>
          </p:nvPr>
        </p:nvSpPr>
        <p:spPr>
          <a:xfrm>
            <a:off x="838199" y="1421959"/>
            <a:ext cx="10963276" cy="4678802"/>
          </a:xfrm>
        </p:spPr>
        <p:txBody>
          <a:bodyPr>
            <a:normAutofit lnSpcReduction="10000"/>
          </a:bodyPr>
          <a:lstStyle/>
          <a:p>
            <a:pPr>
              <a:lnSpc>
                <a:spcPct val="100000"/>
              </a:lnSpc>
              <a:spcBef>
                <a:spcPts val="600"/>
              </a:spcBef>
              <a:spcAft>
                <a:spcPts val="600"/>
              </a:spcAft>
            </a:pPr>
            <a:r>
              <a:rPr lang="en-US" sz="1600" b="1" i="1">
                <a:solidFill>
                  <a:srgbClr val="0061A7"/>
                </a:solidFill>
                <a:latin typeface="+mj-lt"/>
                <a:cs typeface="Arial" panose="020B0604020202020204" pitchFamily="34" charset="0"/>
              </a:rPr>
              <a:t>BRAF </a:t>
            </a:r>
            <a:r>
              <a:rPr lang="en-US" sz="1600" b="1">
                <a:solidFill>
                  <a:srgbClr val="0061A7"/>
                </a:solidFill>
                <a:latin typeface="+mj-lt"/>
                <a:cs typeface="Arial" panose="020B0604020202020204" pitchFamily="34" charset="0"/>
              </a:rPr>
              <a:t>mutations </a:t>
            </a:r>
            <a:r>
              <a:rPr lang="en-US" sz="1600">
                <a:solidFill>
                  <a:srgbClr val="0061A7"/>
                </a:solidFill>
                <a:latin typeface="+mj-lt"/>
                <a:cs typeface="Arial" panose="020B0604020202020204" pitchFamily="34" charset="0"/>
              </a:rPr>
              <a:t>have an incidence of around </a:t>
            </a:r>
            <a:r>
              <a:rPr lang="en-US" sz="1600" b="1">
                <a:solidFill>
                  <a:srgbClr val="0061A7"/>
                </a:solidFill>
                <a:latin typeface="+mj-lt"/>
                <a:cs typeface="Arial" panose="020B0604020202020204" pitchFamily="34" charset="0"/>
              </a:rPr>
              <a:t>2% in NSCLC</a:t>
            </a:r>
            <a:r>
              <a:rPr lang="en-US" sz="1600" baseline="30000">
                <a:solidFill>
                  <a:srgbClr val="0061A7"/>
                </a:solidFill>
                <a:latin typeface="+mj-lt"/>
                <a:cs typeface="Arial" panose="020B0604020202020204" pitchFamily="34" charset="0"/>
              </a:rPr>
              <a:t>1-3</a:t>
            </a:r>
          </a:p>
          <a:p>
            <a:pPr>
              <a:lnSpc>
                <a:spcPct val="100000"/>
              </a:lnSpc>
              <a:spcBef>
                <a:spcPts val="600"/>
              </a:spcBef>
              <a:spcAft>
                <a:spcPts val="600"/>
              </a:spcAft>
            </a:pPr>
            <a:r>
              <a:rPr lang="en-GB" sz="1600">
                <a:solidFill>
                  <a:srgbClr val="0061A7"/>
                </a:solidFill>
                <a:latin typeface="+mj-lt"/>
              </a:rPr>
              <a:t>Traditional </a:t>
            </a:r>
            <a:r>
              <a:rPr lang="en-GB" sz="1600" b="1">
                <a:solidFill>
                  <a:srgbClr val="0061A7"/>
                </a:solidFill>
                <a:latin typeface="+mj-lt"/>
              </a:rPr>
              <a:t>chemotherapy presents limited efficacy </a:t>
            </a:r>
            <a:r>
              <a:rPr lang="en-GB" sz="1600">
                <a:solidFill>
                  <a:srgbClr val="0061A7"/>
                </a:solidFill>
                <a:latin typeface="+mj-lt"/>
              </a:rPr>
              <a:t>in NSCLC patients with </a:t>
            </a:r>
            <a:r>
              <a:rPr lang="en-US" sz="1600" i="1">
                <a:solidFill>
                  <a:srgbClr val="0061A7"/>
                </a:solidFill>
                <a:latin typeface="+mj-lt"/>
              </a:rPr>
              <a:t>BRAF</a:t>
            </a:r>
            <a:r>
              <a:rPr lang="en-US" sz="1600" baseline="30000">
                <a:solidFill>
                  <a:srgbClr val="0061A7"/>
                </a:solidFill>
                <a:latin typeface="+mj-lt"/>
              </a:rPr>
              <a:t>V600E</a:t>
            </a:r>
            <a:r>
              <a:rPr lang="en-US" sz="1600">
                <a:solidFill>
                  <a:srgbClr val="0061A7"/>
                </a:solidFill>
                <a:latin typeface="+mj-lt"/>
              </a:rPr>
              <a:t> mutations</a:t>
            </a:r>
            <a:r>
              <a:rPr lang="en-US" sz="1600" baseline="30000">
                <a:solidFill>
                  <a:srgbClr val="0061A7"/>
                </a:solidFill>
                <a:latin typeface="+mj-lt"/>
                <a:ea typeface="ＭＳ Ｐゴシック" charset="0"/>
                <a:cs typeface="Arial" panose="020B0604020202020204" pitchFamily="34" charset="0"/>
              </a:rPr>
              <a:t>4-8</a:t>
            </a:r>
          </a:p>
          <a:p>
            <a:pPr>
              <a:lnSpc>
                <a:spcPct val="100000"/>
              </a:lnSpc>
              <a:spcBef>
                <a:spcPts val="600"/>
              </a:spcBef>
              <a:spcAft>
                <a:spcPts val="600"/>
              </a:spcAft>
            </a:pPr>
            <a:r>
              <a:rPr lang="en-US" sz="1600" b="1">
                <a:solidFill>
                  <a:srgbClr val="0061A7"/>
                </a:solidFill>
                <a:latin typeface="+mj-lt"/>
                <a:ea typeface="ＭＳ Ｐゴシック" charset="0"/>
                <a:cs typeface="Arial" panose="020B0604020202020204" pitchFamily="34" charset="0"/>
              </a:rPr>
              <a:t>Molecular screening should be standard </a:t>
            </a:r>
            <a:r>
              <a:rPr lang="en-US" sz="1600">
                <a:solidFill>
                  <a:srgbClr val="0061A7"/>
                </a:solidFill>
                <a:latin typeface="+mj-lt"/>
                <a:ea typeface="ＭＳ Ｐゴシック" charset="0"/>
                <a:cs typeface="Arial" panose="020B0604020202020204" pitchFamily="34" charset="0"/>
              </a:rPr>
              <a:t>in the work-up for patients to identify those who are candidates for targeted treatments</a:t>
            </a:r>
            <a:r>
              <a:rPr lang="en-US" sz="1600" baseline="30000">
                <a:solidFill>
                  <a:srgbClr val="0061A7"/>
                </a:solidFill>
                <a:latin typeface="+mj-lt"/>
                <a:ea typeface="ＭＳ Ｐゴシック" charset="0"/>
                <a:cs typeface="Arial" panose="020B0604020202020204" pitchFamily="34" charset="0"/>
              </a:rPr>
              <a:t>3</a:t>
            </a:r>
            <a:endParaRPr lang="en-US" sz="1600" baseline="30000">
              <a:solidFill>
                <a:srgbClr val="0061A7"/>
              </a:solidFill>
              <a:latin typeface="+mj-lt"/>
              <a:cs typeface="Arial" panose="020B0604020202020204" pitchFamily="34" charset="0"/>
            </a:endParaRPr>
          </a:p>
          <a:p>
            <a:pPr>
              <a:lnSpc>
                <a:spcPct val="100000"/>
              </a:lnSpc>
              <a:spcBef>
                <a:spcPts val="600"/>
              </a:spcBef>
              <a:spcAft>
                <a:spcPts val="600"/>
              </a:spcAft>
            </a:pPr>
            <a:r>
              <a:rPr lang="en-GB" sz="1600" noProof="0">
                <a:solidFill>
                  <a:srgbClr val="0061A7"/>
                </a:solidFill>
                <a:latin typeface="+mj-lt"/>
                <a:cs typeface="Arial" panose="020B0604020202020204" pitchFamily="34" charset="0"/>
              </a:rPr>
              <a:t>According to ESMO guidelines, </a:t>
            </a:r>
            <a:r>
              <a:rPr lang="en-US" sz="1600">
                <a:solidFill>
                  <a:srgbClr val="0061A7"/>
                </a:solidFill>
                <a:latin typeface="+mj-lt"/>
                <a:cs typeface="Arial" panose="020B0604020202020204" pitchFamily="34" charset="0"/>
              </a:rPr>
              <a:t>patients with metastatic </a:t>
            </a:r>
            <a:r>
              <a:rPr lang="en-US" sz="1600" i="1">
                <a:solidFill>
                  <a:srgbClr val="0061A7"/>
                </a:solidFill>
                <a:latin typeface="+mj-lt"/>
                <a:ea typeface="ＭＳ Ｐゴシック" charset="0"/>
                <a:cs typeface="Arial" panose="020B0604020202020204" pitchFamily="34" charset="0"/>
              </a:rPr>
              <a:t>BRAF</a:t>
            </a:r>
            <a:r>
              <a:rPr lang="en-US" sz="1600" baseline="30000">
                <a:solidFill>
                  <a:srgbClr val="0061A7"/>
                </a:solidFill>
                <a:latin typeface="+mj-lt"/>
                <a:ea typeface="ＭＳ Ｐゴシック" charset="0"/>
                <a:cs typeface="Arial" panose="020B0604020202020204" pitchFamily="34" charset="0"/>
              </a:rPr>
              <a:t>V600</a:t>
            </a:r>
            <a:r>
              <a:rPr lang="en-US" sz="1600">
                <a:solidFill>
                  <a:srgbClr val="0061A7"/>
                </a:solidFill>
                <a:latin typeface="+mj-lt"/>
                <a:ea typeface="ＭＳ Ｐゴシック" charset="0"/>
                <a:cs typeface="Arial" panose="020B0604020202020204" pitchFamily="34" charset="0"/>
              </a:rPr>
              <a:t>-mutant NSCLC </a:t>
            </a:r>
            <a:r>
              <a:rPr lang="en-US" sz="1600">
                <a:solidFill>
                  <a:srgbClr val="0061A7"/>
                </a:solidFill>
                <a:latin typeface="+mj-lt"/>
                <a:cs typeface="Arial" panose="020B0604020202020204" pitchFamily="34" charset="0"/>
              </a:rPr>
              <a:t>are recommended to receive </a:t>
            </a:r>
            <a:r>
              <a:rPr lang="en-US" sz="1600" b="1">
                <a:solidFill>
                  <a:srgbClr val="0061A7"/>
                </a:solidFill>
                <a:latin typeface="+mj-lt"/>
                <a:cs typeface="Arial" panose="020B0604020202020204" pitchFamily="34" charset="0"/>
              </a:rPr>
              <a:t>combination BRAF/MEK inhibitors</a:t>
            </a:r>
            <a:r>
              <a:rPr lang="en-US" sz="1600">
                <a:solidFill>
                  <a:srgbClr val="0061A7"/>
                </a:solidFill>
                <a:latin typeface="+mj-lt"/>
                <a:cs typeface="Arial" panose="020B0604020202020204" pitchFamily="34" charset="0"/>
              </a:rPr>
              <a:t> (dabrafenib + trametinib) in the first or second line</a:t>
            </a:r>
            <a:r>
              <a:rPr lang="en-GB" sz="1600" baseline="30000">
                <a:solidFill>
                  <a:srgbClr val="0061A7"/>
                </a:solidFill>
                <a:latin typeface="+mj-lt"/>
                <a:cs typeface="Arial" panose="020B0604020202020204" pitchFamily="34" charset="0"/>
              </a:rPr>
              <a:t>9</a:t>
            </a:r>
          </a:p>
          <a:p>
            <a:pPr>
              <a:lnSpc>
                <a:spcPct val="100000"/>
              </a:lnSpc>
              <a:spcBef>
                <a:spcPts val="600"/>
              </a:spcBef>
              <a:spcAft>
                <a:spcPts val="600"/>
              </a:spcAft>
            </a:pPr>
            <a:r>
              <a:rPr lang="en-US" sz="1600" b="0" i="0" u="none" strike="noStrike" baseline="0">
                <a:solidFill>
                  <a:srgbClr val="0061A7"/>
                </a:solidFill>
                <a:latin typeface="+mj-lt"/>
                <a:cs typeface="Arial" panose="020B0604020202020204" pitchFamily="34" charset="0"/>
              </a:rPr>
              <a:t>Efficacy data of targeted therapy in </a:t>
            </a:r>
            <a:r>
              <a:rPr lang="en-US" sz="1600" b="0" i="1" u="none" strike="noStrike" baseline="0">
                <a:solidFill>
                  <a:srgbClr val="0061A7"/>
                </a:solidFill>
                <a:latin typeface="+mj-lt"/>
                <a:cs typeface="Arial" panose="020B0604020202020204" pitchFamily="34" charset="0"/>
              </a:rPr>
              <a:t>BRAF</a:t>
            </a:r>
            <a:r>
              <a:rPr lang="en-US" sz="1600" b="0" i="0" u="none" strike="noStrike" baseline="30000">
                <a:solidFill>
                  <a:srgbClr val="0061A7"/>
                </a:solidFill>
                <a:latin typeface="+mj-lt"/>
                <a:cs typeface="Arial" panose="020B0604020202020204" pitchFamily="34" charset="0"/>
              </a:rPr>
              <a:t>V600non-E </a:t>
            </a:r>
            <a:r>
              <a:rPr lang="en-US" sz="1600" b="0" i="0" u="none" strike="noStrike" baseline="0">
                <a:solidFill>
                  <a:srgbClr val="0061A7"/>
                </a:solidFill>
                <a:latin typeface="+mj-lt"/>
                <a:cs typeface="Arial" panose="020B0604020202020204" pitchFamily="34" charset="0"/>
              </a:rPr>
              <a:t>mutations comes from melanoma studies and retrospective analysis, suggesting a comparable activity of BRAF/MEK inhibitors to that observed for classic V600E mutations</a:t>
            </a:r>
            <a:r>
              <a:rPr lang="en-US" sz="1600" b="0" i="0" u="none" strike="noStrike" baseline="30000">
                <a:solidFill>
                  <a:srgbClr val="0061A7"/>
                </a:solidFill>
                <a:latin typeface="+mj-lt"/>
                <a:cs typeface="Arial" panose="020B0604020202020204" pitchFamily="34" charset="0"/>
              </a:rPr>
              <a:t>10</a:t>
            </a:r>
            <a:endParaRPr lang="en-US" sz="1600" b="0" i="0" u="none" strike="noStrike" baseline="0">
              <a:solidFill>
                <a:srgbClr val="0061A7"/>
              </a:solidFill>
              <a:latin typeface="+mj-lt"/>
              <a:cs typeface="Arial" panose="020B0604020202020204" pitchFamily="34" charset="0"/>
            </a:endParaRPr>
          </a:p>
          <a:p>
            <a:pPr>
              <a:lnSpc>
                <a:spcPct val="100000"/>
              </a:lnSpc>
              <a:spcBef>
                <a:spcPts val="600"/>
              </a:spcBef>
              <a:spcAft>
                <a:spcPts val="600"/>
              </a:spcAft>
            </a:pPr>
            <a:r>
              <a:rPr lang="en-US" sz="1600" b="0" i="0" u="none" strike="noStrike" baseline="0">
                <a:solidFill>
                  <a:srgbClr val="0061A7"/>
                </a:solidFill>
                <a:latin typeface="+mj-lt"/>
                <a:cs typeface="Arial" panose="020B0604020202020204" pitchFamily="34" charset="0"/>
              </a:rPr>
              <a:t>On the contrary, </a:t>
            </a:r>
            <a:r>
              <a:rPr lang="en-US" sz="1600" b="1" i="0" u="none" strike="noStrike" baseline="0">
                <a:solidFill>
                  <a:srgbClr val="0061A7"/>
                </a:solidFill>
                <a:latin typeface="+mj-lt"/>
                <a:cs typeface="Arial" panose="020B0604020202020204" pitchFamily="34" charset="0"/>
              </a:rPr>
              <a:t>non-V600 still deserve special focus </a:t>
            </a:r>
            <a:r>
              <a:rPr lang="en-US" sz="1600" b="0" i="0" u="none" strike="noStrike" baseline="0">
                <a:solidFill>
                  <a:srgbClr val="0061A7"/>
                </a:solidFill>
                <a:latin typeface="+mj-lt"/>
                <a:cs typeface="Arial" panose="020B0604020202020204" pitchFamily="34" charset="0"/>
              </a:rPr>
              <a:t>to better define associated molecular pathways and the most appropriate therapeutic approaches</a:t>
            </a:r>
            <a:r>
              <a:rPr lang="en-US" sz="1600" b="0" i="0" u="none" strike="noStrike" baseline="30000">
                <a:solidFill>
                  <a:srgbClr val="0061A7"/>
                </a:solidFill>
                <a:latin typeface="+mj-lt"/>
                <a:cs typeface="Arial" panose="020B0604020202020204" pitchFamily="34" charset="0"/>
              </a:rPr>
              <a:t>10</a:t>
            </a:r>
            <a:endParaRPr lang="en-GB" sz="1600" baseline="30000">
              <a:solidFill>
                <a:srgbClr val="0061A7"/>
              </a:solidFill>
              <a:latin typeface="+mj-lt"/>
              <a:cs typeface="Arial" panose="020B0604020202020204" pitchFamily="34" charset="0"/>
            </a:endParaRPr>
          </a:p>
          <a:p>
            <a:pPr>
              <a:lnSpc>
                <a:spcPct val="100000"/>
              </a:lnSpc>
              <a:spcBef>
                <a:spcPts val="600"/>
              </a:spcBef>
              <a:spcAft>
                <a:spcPts val="600"/>
              </a:spcAft>
            </a:pPr>
            <a:r>
              <a:rPr lang="en-US" sz="1600">
                <a:solidFill>
                  <a:srgbClr val="0061A7"/>
                </a:solidFill>
                <a:latin typeface="+mj-lt"/>
                <a:cs typeface="Arial" panose="020B0604020202020204" pitchFamily="34" charset="0"/>
              </a:rPr>
              <a:t>Immunotherapy and/or chemotherapy, according to the smoking status, may be an option for metastatic </a:t>
            </a:r>
            <a:r>
              <a:rPr lang="en-US" sz="1600" i="1">
                <a:solidFill>
                  <a:srgbClr val="0061A7"/>
                </a:solidFill>
                <a:latin typeface="+mj-lt"/>
                <a:cs typeface="Arial" panose="020B0604020202020204" pitchFamily="34" charset="0"/>
              </a:rPr>
              <a:t>BRAF</a:t>
            </a:r>
            <a:r>
              <a:rPr lang="en-US" sz="1600">
                <a:solidFill>
                  <a:srgbClr val="0061A7"/>
                </a:solidFill>
                <a:latin typeface="+mj-lt"/>
                <a:cs typeface="Arial" panose="020B0604020202020204" pitchFamily="34" charset="0"/>
              </a:rPr>
              <a:t>-mutant NSCLC in later lines (following targeted therapy);</a:t>
            </a:r>
            <a:r>
              <a:rPr lang="en-US" sz="1600" baseline="30000">
                <a:solidFill>
                  <a:srgbClr val="0061A7"/>
                </a:solidFill>
                <a:latin typeface="+mj-lt"/>
                <a:cs typeface="Arial" panose="020B0604020202020204" pitchFamily="34" charset="0"/>
              </a:rPr>
              <a:t>9 </a:t>
            </a:r>
            <a:r>
              <a:rPr lang="en-US" sz="1600" b="0" i="0" u="none" strike="noStrike" baseline="0">
                <a:solidFill>
                  <a:srgbClr val="0061A7"/>
                </a:solidFill>
                <a:latin typeface="+mj-lt"/>
                <a:cs typeface="Arial" panose="020B0604020202020204" pitchFamily="34" charset="0"/>
              </a:rPr>
              <a:t>further research is needed to clarify the role of immunotherapy in the management of </a:t>
            </a:r>
            <a:r>
              <a:rPr lang="en-US" sz="1600" b="0" i="1" u="none" strike="noStrike" baseline="0">
                <a:solidFill>
                  <a:srgbClr val="0061A7"/>
                </a:solidFill>
                <a:latin typeface="+mj-lt"/>
                <a:cs typeface="Arial" panose="020B0604020202020204" pitchFamily="34" charset="0"/>
              </a:rPr>
              <a:t>BRAF</a:t>
            </a:r>
            <a:r>
              <a:rPr lang="en-US" sz="1600" b="0" i="0" u="none" strike="noStrike" baseline="0">
                <a:solidFill>
                  <a:srgbClr val="0061A7"/>
                </a:solidFill>
                <a:latin typeface="+mj-lt"/>
                <a:cs typeface="Arial" panose="020B0604020202020204" pitchFamily="34" charset="0"/>
              </a:rPr>
              <a:t>-mutant NSCLC patients</a:t>
            </a:r>
            <a:r>
              <a:rPr lang="en-US" sz="1600" b="0" i="0" u="none" strike="noStrike" baseline="30000">
                <a:solidFill>
                  <a:srgbClr val="0061A7"/>
                </a:solidFill>
                <a:latin typeface="+mj-lt"/>
                <a:cs typeface="Arial" panose="020B0604020202020204" pitchFamily="34" charset="0"/>
              </a:rPr>
              <a:t>10</a:t>
            </a:r>
            <a:r>
              <a:rPr lang="en-US" sz="1600" b="0" i="0" u="none" strike="noStrike" baseline="0">
                <a:solidFill>
                  <a:srgbClr val="0061A7"/>
                </a:solidFill>
                <a:latin typeface="+mj-lt"/>
                <a:cs typeface="Arial" panose="020B0604020202020204" pitchFamily="34" charset="0"/>
              </a:rPr>
              <a:t> </a:t>
            </a:r>
            <a:endParaRPr lang="en-GB" sz="1600">
              <a:solidFill>
                <a:srgbClr val="0061A7"/>
              </a:solidFill>
              <a:latin typeface="+mj-lt"/>
              <a:cs typeface="Arial" panose="020B0604020202020204" pitchFamily="34" charset="0"/>
            </a:endParaRPr>
          </a:p>
          <a:p>
            <a:pPr>
              <a:lnSpc>
                <a:spcPct val="100000"/>
              </a:lnSpc>
              <a:spcBef>
                <a:spcPts val="600"/>
              </a:spcBef>
              <a:spcAft>
                <a:spcPts val="600"/>
              </a:spcAft>
            </a:pPr>
            <a:r>
              <a:rPr lang="en-GB" sz="1600">
                <a:solidFill>
                  <a:srgbClr val="0061A7"/>
                </a:solidFill>
                <a:latin typeface="+mj-lt"/>
                <a:cs typeface="Arial" panose="020B0604020202020204" pitchFamily="34" charset="0"/>
              </a:rPr>
              <a:t>There </a:t>
            </a:r>
            <a:r>
              <a:rPr lang="en-GB" sz="1600" b="1">
                <a:solidFill>
                  <a:srgbClr val="0061A7"/>
                </a:solidFill>
                <a:latin typeface="+mj-lt"/>
                <a:cs typeface="Arial" panose="020B0604020202020204" pitchFamily="34" charset="0"/>
              </a:rPr>
              <a:t>remains an unmet need </a:t>
            </a:r>
            <a:r>
              <a:rPr lang="en-GB" sz="1600">
                <a:solidFill>
                  <a:srgbClr val="0061A7"/>
                </a:solidFill>
                <a:latin typeface="+mj-lt"/>
                <a:cs typeface="Arial" panose="020B0604020202020204" pitchFamily="34" charset="0"/>
              </a:rPr>
              <a:t>for more tolerable treatments for patients with </a:t>
            </a:r>
            <a:r>
              <a:rPr lang="en-GB" sz="1600" b="1">
                <a:solidFill>
                  <a:srgbClr val="0061A7"/>
                </a:solidFill>
                <a:latin typeface="+mj-lt"/>
                <a:cs typeface="Arial" panose="020B0604020202020204" pitchFamily="34" charset="0"/>
              </a:rPr>
              <a:t>metastatic </a:t>
            </a:r>
            <a:r>
              <a:rPr lang="en-GB" sz="1600" b="1" i="1">
                <a:solidFill>
                  <a:srgbClr val="0061A7"/>
                </a:solidFill>
                <a:latin typeface="+mj-lt"/>
                <a:cs typeface="Arial" panose="020B0604020202020204" pitchFamily="34" charset="0"/>
              </a:rPr>
              <a:t>BRAF</a:t>
            </a:r>
            <a:r>
              <a:rPr lang="en-GB" sz="1600" b="1" baseline="30000">
                <a:solidFill>
                  <a:srgbClr val="0061A7"/>
                </a:solidFill>
                <a:latin typeface="+mj-lt"/>
                <a:cs typeface="Arial" panose="020B0604020202020204" pitchFamily="34" charset="0"/>
              </a:rPr>
              <a:t>V600</a:t>
            </a:r>
            <a:r>
              <a:rPr lang="en-GB" sz="1600" b="1">
                <a:solidFill>
                  <a:srgbClr val="0061A7"/>
                </a:solidFill>
                <a:latin typeface="+mj-lt"/>
                <a:cs typeface="Arial" panose="020B0604020202020204" pitchFamily="34" charset="0"/>
              </a:rPr>
              <a:t>-mutant NSCLC</a:t>
            </a:r>
            <a:r>
              <a:rPr lang="en-GB" sz="1600">
                <a:solidFill>
                  <a:srgbClr val="0061A7"/>
                </a:solidFill>
                <a:latin typeface="+mj-lt"/>
                <a:cs typeface="Arial" panose="020B0604020202020204" pitchFamily="34" charset="0"/>
              </a:rPr>
              <a:t>, with fewer dose reductions and treatment interruptions</a:t>
            </a:r>
            <a:r>
              <a:rPr lang="en-GB" sz="1600" baseline="30000">
                <a:solidFill>
                  <a:srgbClr val="0061A7"/>
                </a:solidFill>
                <a:latin typeface="+mj-lt"/>
                <a:cs typeface="Arial" panose="020B0604020202020204" pitchFamily="34" charset="0"/>
              </a:rPr>
              <a:t>11,12</a:t>
            </a:r>
          </a:p>
        </p:txBody>
      </p:sp>
      <p:sp>
        <p:nvSpPr>
          <p:cNvPr id="6" name="Text Placeholder 5">
            <a:extLst>
              <a:ext uri="{FF2B5EF4-FFF2-40B4-BE49-F238E27FC236}">
                <a16:creationId xmlns:a16="http://schemas.microsoft.com/office/drawing/2014/main" id="{0803BB81-094E-FA64-74D7-62420A177C79}"/>
              </a:ext>
            </a:extLst>
          </p:cNvPr>
          <p:cNvSpPr>
            <a:spLocks noGrp="1"/>
          </p:cNvSpPr>
          <p:nvPr>
            <p:ph type="body" sz="quarter" idx="10"/>
          </p:nvPr>
        </p:nvSpPr>
        <p:spPr>
          <a:xfrm>
            <a:off x="838200" y="6063946"/>
            <a:ext cx="10515600" cy="574676"/>
          </a:xfrm>
        </p:spPr>
        <p:txBody>
          <a:bodyPr/>
          <a:lstStyle/>
          <a:p>
            <a:r>
              <a:rPr lang="en-GB">
                <a:latin typeface="Arial" panose="020B0604020202020204" pitchFamily="34" charset="0"/>
                <a:cs typeface="Arial" panose="020B0604020202020204" pitchFamily="34" charset="0"/>
              </a:rPr>
              <a:t>BRAF, </a:t>
            </a:r>
            <a:r>
              <a:rPr lang="fr-FR" b="0" i="0">
                <a:effectLst/>
                <a:latin typeface="Arial" panose="020B0604020202020204" pitchFamily="34" charset="0"/>
                <a:cs typeface="Arial" panose="020B0604020202020204" pitchFamily="34" charset="0"/>
              </a:rPr>
              <a:t>B-Raf serine/</a:t>
            </a:r>
            <a:r>
              <a:rPr lang="fr-FR" b="0" i="0" err="1">
                <a:effectLst/>
                <a:latin typeface="Arial" panose="020B0604020202020204" pitchFamily="34" charset="0"/>
                <a:cs typeface="Arial" panose="020B0604020202020204" pitchFamily="34" charset="0"/>
              </a:rPr>
              <a:t>threonine-protein</a:t>
            </a:r>
            <a:r>
              <a:rPr lang="fr-FR" b="0" i="0">
                <a:effectLst/>
                <a:latin typeface="Arial" panose="020B0604020202020204" pitchFamily="34" charset="0"/>
                <a:cs typeface="Arial" panose="020B0604020202020204" pitchFamily="34" charset="0"/>
              </a:rPr>
              <a:t> kinase</a:t>
            </a:r>
            <a:r>
              <a:rPr lang="en-GB" b="0">
                <a:effectLst/>
                <a:latin typeface="Arial" panose="020B0604020202020204" pitchFamily="34" charset="0"/>
                <a:cs typeface="Arial" panose="020B0604020202020204" pitchFamily="34" charset="0"/>
              </a:rPr>
              <a:t>; </a:t>
            </a:r>
            <a:r>
              <a:rPr lang="en-GB" i="1">
                <a:latin typeface="Arial" panose="020B0604020202020204" pitchFamily="34" charset="0"/>
                <a:cs typeface="Arial" panose="020B0604020202020204" pitchFamily="34" charset="0"/>
              </a:rPr>
              <a:t>BRAF</a:t>
            </a:r>
            <a:r>
              <a:rPr lang="en-GB">
                <a:latin typeface="Arial" panose="020B0604020202020204" pitchFamily="34" charset="0"/>
                <a:cs typeface="Arial" panose="020B0604020202020204" pitchFamily="34" charset="0"/>
              </a:rPr>
              <a:t>, B-Raf proto-oncogene serine/threonine-protein kinase; </a:t>
            </a:r>
            <a:r>
              <a:rPr lang="en-GB" noProof="0">
                <a:latin typeface="Arial" panose="020B0604020202020204" pitchFamily="34" charset="0"/>
                <a:cs typeface="Arial" panose="020B0604020202020204" pitchFamily="34" charset="0"/>
              </a:rPr>
              <a:t>ESMO, European Society for Medical Oncology;</a:t>
            </a:r>
            <a:r>
              <a:rPr lang="en-GB">
                <a:latin typeface="Arial" panose="020B0604020202020204" pitchFamily="34" charset="0"/>
                <a:cs typeface="Arial" panose="020B0604020202020204" pitchFamily="34" charset="0"/>
              </a:rPr>
              <a:t> MEK, mitogen-activated protein kinase; NSCLC, non-small cell lung cancer.</a:t>
            </a:r>
          </a:p>
          <a:p>
            <a:r>
              <a:rPr lang="en-GB">
                <a:latin typeface="Arial" panose="020B0604020202020204" pitchFamily="34" charset="0"/>
                <a:cs typeface="Arial" panose="020B0604020202020204" pitchFamily="34" charset="0"/>
              </a:rPr>
              <a:t>1. Kris MG, et al. </a:t>
            </a:r>
            <a:r>
              <a:rPr lang="en-GB" i="1">
                <a:latin typeface="Arial" panose="020B0604020202020204" pitchFamily="34" charset="0"/>
                <a:cs typeface="Arial" panose="020B0604020202020204" pitchFamily="34" charset="0"/>
              </a:rPr>
              <a:t>JAMA.</a:t>
            </a:r>
            <a:r>
              <a:rPr lang="en-GB">
                <a:latin typeface="Arial" panose="020B0604020202020204" pitchFamily="34" charset="0"/>
                <a:cs typeface="Arial" panose="020B0604020202020204" pitchFamily="34" charset="0"/>
              </a:rPr>
              <a:t> 2014;311(19):1998-2006; 2. Chia PL, et al. </a:t>
            </a:r>
            <a:r>
              <a:rPr lang="en-GB" i="1">
                <a:latin typeface="Arial" panose="020B0604020202020204" pitchFamily="34" charset="0"/>
                <a:cs typeface="Arial" panose="020B0604020202020204" pitchFamily="34" charset="0"/>
              </a:rPr>
              <a:t>Clin </a:t>
            </a:r>
            <a:r>
              <a:rPr lang="en-GB" i="1" err="1">
                <a:latin typeface="Arial" panose="020B0604020202020204" pitchFamily="34" charset="0"/>
                <a:cs typeface="Arial" panose="020B0604020202020204" pitchFamily="34" charset="0"/>
              </a:rPr>
              <a:t>Epidemiol</a:t>
            </a:r>
            <a:r>
              <a:rPr lang="en-GB" i="1">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2014:6:423-432; 3. Planchard D, et al. </a:t>
            </a:r>
            <a:r>
              <a:rPr lang="en-GB" i="1">
                <a:latin typeface="Arial" panose="020B0604020202020204" pitchFamily="34" charset="0"/>
                <a:cs typeface="Arial" panose="020B0604020202020204" pitchFamily="34" charset="0"/>
              </a:rPr>
              <a:t>Ann Oncol. </a:t>
            </a:r>
            <a:r>
              <a:rPr lang="en-GB">
                <a:latin typeface="Arial" panose="020B0604020202020204" pitchFamily="34" charset="0"/>
                <a:cs typeface="Arial" panose="020B0604020202020204" pitchFamily="34" charset="0"/>
              </a:rPr>
              <a:t>2018;29:iv192-iv237; 4. Yan N, et al. </a:t>
            </a:r>
            <a:r>
              <a:rPr lang="en-GB" i="1">
                <a:latin typeface="Arial" panose="020B0604020202020204" pitchFamily="34" charset="0"/>
                <a:cs typeface="Arial" panose="020B0604020202020204" pitchFamily="34" charset="0"/>
              </a:rPr>
              <a:t>Front Oncol.</a:t>
            </a:r>
            <a:r>
              <a:rPr lang="en-GB">
                <a:latin typeface="Arial" panose="020B0604020202020204" pitchFamily="34" charset="0"/>
                <a:cs typeface="Arial" panose="020B0604020202020204" pitchFamily="34" charset="0"/>
              </a:rPr>
              <a:t> 2022;12:863043; 5. O’Leary CG, et al. </a:t>
            </a:r>
            <a:r>
              <a:rPr lang="en-GB" i="1" err="1">
                <a:latin typeface="Arial" panose="020B0604020202020204" pitchFamily="34" charset="0"/>
                <a:cs typeface="Arial" panose="020B0604020202020204" pitchFamily="34" charset="0"/>
              </a:rPr>
              <a:t>Transl</a:t>
            </a:r>
            <a:r>
              <a:rPr lang="en-GB" i="1">
                <a:latin typeface="Arial" panose="020B0604020202020204" pitchFamily="34" charset="0"/>
                <a:cs typeface="Arial" panose="020B0604020202020204" pitchFamily="34" charset="0"/>
              </a:rPr>
              <a:t> Lung Cancer Res. </a:t>
            </a:r>
            <a:r>
              <a:rPr lang="en-GB">
                <a:latin typeface="Arial" panose="020B0604020202020204" pitchFamily="34" charset="0"/>
                <a:cs typeface="Arial" panose="020B0604020202020204" pitchFamily="34" charset="0"/>
              </a:rPr>
              <a:t>2019;8(6):1119-1124; 6. </a:t>
            </a:r>
            <a:r>
              <a:rPr lang="fr-FR" err="1">
                <a:latin typeface="Arial" panose="020B0604020202020204" pitchFamily="34" charset="0"/>
                <a:cs typeface="Arial" panose="020B0604020202020204" pitchFamily="34" charset="0"/>
              </a:rPr>
              <a:t>Cardarella</a:t>
            </a:r>
            <a:r>
              <a:rPr lang="fr-FR">
                <a:latin typeface="Arial" panose="020B0604020202020204" pitchFamily="34" charset="0"/>
                <a:cs typeface="Arial" panose="020B0604020202020204" pitchFamily="34" charset="0"/>
              </a:rPr>
              <a:t> S, et al. </a:t>
            </a:r>
            <a:r>
              <a:rPr lang="fr-FR" i="1">
                <a:latin typeface="Arial" panose="020B0604020202020204" pitchFamily="34" charset="0"/>
                <a:cs typeface="Arial" panose="020B0604020202020204" pitchFamily="34" charset="0"/>
              </a:rPr>
              <a:t>Clin Cancer </a:t>
            </a:r>
            <a:r>
              <a:rPr lang="fr-FR" i="1" err="1">
                <a:latin typeface="Arial" panose="020B0604020202020204" pitchFamily="34" charset="0"/>
                <a:cs typeface="Arial" panose="020B0604020202020204" pitchFamily="34" charset="0"/>
              </a:rPr>
              <a:t>Res</a:t>
            </a:r>
            <a:r>
              <a:rPr lang="fr-FR" i="1">
                <a:latin typeface="Arial" panose="020B0604020202020204" pitchFamily="34" charset="0"/>
                <a:cs typeface="Arial" panose="020B0604020202020204" pitchFamily="34" charset="0"/>
              </a:rPr>
              <a:t>. </a:t>
            </a:r>
            <a:r>
              <a:rPr lang="fr-FR">
                <a:latin typeface="Arial" panose="020B0604020202020204" pitchFamily="34" charset="0"/>
                <a:cs typeface="Arial" panose="020B0604020202020204" pitchFamily="34" charset="0"/>
              </a:rPr>
              <a:t>2013;19(16):4532-4540; 7. Alvarez JGB, et al. </a:t>
            </a:r>
            <a:r>
              <a:rPr lang="fr-FR" i="1" err="1">
                <a:latin typeface="Arial" panose="020B0604020202020204" pitchFamily="34" charset="0"/>
                <a:cs typeface="Arial" panose="020B0604020202020204" pitchFamily="34" charset="0"/>
              </a:rPr>
              <a:t>Drugs</a:t>
            </a:r>
            <a:r>
              <a:rPr lang="fr-FR" i="1">
                <a:latin typeface="Arial" panose="020B0604020202020204" pitchFamily="34" charset="0"/>
                <a:cs typeface="Arial" panose="020B0604020202020204" pitchFamily="34" charset="0"/>
              </a:rPr>
              <a:t> </a:t>
            </a:r>
            <a:r>
              <a:rPr lang="fr-FR" i="1" err="1">
                <a:latin typeface="Arial" panose="020B0604020202020204" pitchFamily="34" charset="0"/>
                <a:cs typeface="Arial" panose="020B0604020202020204" pitchFamily="34" charset="0"/>
              </a:rPr>
              <a:t>Context</a:t>
            </a:r>
            <a:r>
              <a:rPr lang="fr-FR" i="1">
                <a:latin typeface="Arial" panose="020B0604020202020204" pitchFamily="34" charset="0"/>
                <a:cs typeface="Arial" panose="020B0604020202020204" pitchFamily="34" charset="0"/>
              </a:rPr>
              <a:t>. </a:t>
            </a:r>
            <a:r>
              <a:rPr lang="fr-FR">
                <a:latin typeface="Arial" panose="020B0604020202020204" pitchFamily="34" charset="0"/>
                <a:cs typeface="Arial" panose="020B0604020202020204" pitchFamily="34" charset="0"/>
              </a:rPr>
              <a:t>2019;8:212566; 8. Ding X, et al. </a:t>
            </a:r>
            <a:r>
              <a:rPr lang="fr-FR" i="1">
                <a:latin typeface="Arial" panose="020B0604020202020204" pitchFamily="34" charset="0"/>
                <a:cs typeface="Arial" panose="020B0604020202020204" pitchFamily="34" charset="0"/>
              </a:rPr>
              <a:t>Cancer Med. </a:t>
            </a:r>
            <a:r>
              <a:rPr lang="fr-FR">
                <a:latin typeface="Arial" panose="020B0604020202020204" pitchFamily="34" charset="0"/>
                <a:cs typeface="Arial" panose="020B0604020202020204" pitchFamily="34" charset="0"/>
              </a:rPr>
              <a:t>2017;6(3):555-562; 9. </a:t>
            </a:r>
            <a:r>
              <a:rPr lang="fr-FR" b="0" i="0" u="none" strike="noStrike" baseline="0" err="1">
                <a:latin typeface="Arial" panose="020B0604020202020204" pitchFamily="34" charset="0"/>
                <a:cs typeface="Arial" panose="020B0604020202020204" pitchFamily="34" charset="0"/>
              </a:rPr>
              <a:t>Hendriks</a:t>
            </a:r>
            <a:r>
              <a:rPr lang="fr-FR" b="0" i="0" u="none" strike="noStrike" baseline="0">
                <a:latin typeface="Arial" panose="020B0604020202020204" pitchFamily="34" charset="0"/>
                <a:cs typeface="Arial" panose="020B0604020202020204" pitchFamily="34" charset="0"/>
              </a:rPr>
              <a:t> LE, et al. </a:t>
            </a:r>
            <a:r>
              <a:rPr lang="fr-FR" b="0" i="1" u="none" strike="noStrike" baseline="0">
                <a:latin typeface="Arial" panose="020B0604020202020204" pitchFamily="34" charset="0"/>
                <a:cs typeface="Arial" panose="020B0604020202020204" pitchFamily="34" charset="0"/>
              </a:rPr>
              <a:t>Ann </a:t>
            </a:r>
            <a:r>
              <a:rPr lang="fr-FR" b="0" i="1" u="none" strike="noStrike" baseline="0" err="1">
                <a:latin typeface="Arial" panose="020B0604020202020204" pitchFamily="34" charset="0"/>
                <a:cs typeface="Arial" panose="020B0604020202020204" pitchFamily="34" charset="0"/>
              </a:rPr>
              <a:t>Oncol</a:t>
            </a:r>
            <a:r>
              <a:rPr lang="fr-FR" b="0" i="0" u="none" strike="noStrike" baseline="0">
                <a:latin typeface="Arial" panose="020B0604020202020204" pitchFamily="34" charset="0"/>
                <a:cs typeface="Arial" panose="020B0604020202020204" pitchFamily="34" charset="0"/>
              </a:rPr>
              <a:t>. 2023;34(4):339-357</a:t>
            </a:r>
            <a:r>
              <a:rPr lang="en-US" b="0" i="0" u="none" strike="noStrike" baseline="0">
                <a:latin typeface="Arial" panose="020B0604020202020204" pitchFamily="34" charset="0"/>
                <a:cs typeface="Arial" panose="020B0604020202020204" pitchFamily="34" charset="0"/>
              </a:rPr>
              <a:t>; </a:t>
            </a:r>
            <a:r>
              <a:rPr lang="en-GB" b="0" i="0" u="none" strike="noStrike" baseline="0">
                <a:latin typeface="Arial" panose="020B0604020202020204" pitchFamily="34" charset="0"/>
                <a:cs typeface="Arial" panose="020B0604020202020204" pitchFamily="34" charset="0"/>
              </a:rPr>
              <a:t>10. </a:t>
            </a:r>
            <a:r>
              <a:rPr lang="en-US" err="1">
                <a:latin typeface="Arial" panose="020B0604020202020204" pitchFamily="34" charset="0"/>
                <a:cs typeface="Arial" panose="020B0604020202020204" pitchFamily="34" charset="0"/>
              </a:rPr>
              <a:t>Riudavets</a:t>
            </a:r>
            <a:r>
              <a:rPr lang="en-US">
                <a:latin typeface="Arial" panose="020B0604020202020204" pitchFamily="34" charset="0"/>
                <a:cs typeface="Arial" panose="020B0604020202020204" pitchFamily="34" charset="0"/>
              </a:rPr>
              <a:t> M, et al. </a:t>
            </a:r>
            <a:r>
              <a:rPr lang="en-US" i="1">
                <a:latin typeface="Arial" panose="020B0604020202020204" pitchFamily="34" charset="0"/>
                <a:cs typeface="Arial" panose="020B0604020202020204" pitchFamily="34" charset="0"/>
              </a:rPr>
              <a:t>Lung Cancer</a:t>
            </a:r>
            <a:r>
              <a:rPr lang="en-US">
                <a:latin typeface="Arial" panose="020B0604020202020204" pitchFamily="34" charset="0"/>
                <a:cs typeface="Arial" panose="020B0604020202020204" pitchFamily="34" charset="0"/>
              </a:rPr>
              <a:t>. 2022;169:102-114; </a:t>
            </a:r>
            <a:r>
              <a:rPr lang="en-GB">
                <a:latin typeface="Arial" panose="020B0604020202020204" pitchFamily="34" charset="0"/>
                <a:cs typeface="Arial" panose="020B0604020202020204" pitchFamily="34" charset="0"/>
              </a:rPr>
              <a:t>11. </a:t>
            </a:r>
            <a:r>
              <a:rPr lang="en-GB" err="1">
                <a:latin typeface="Arial" panose="020B0604020202020204" pitchFamily="34" charset="0"/>
                <a:cs typeface="Arial" panose="020B0604020202020204" pitchFamily="34" charset="0"/>
              </a:rPr>
              <a:t>Riely</a:t>
            </a:r>
            <a:r>
              <a:rPr lang="en-GB">
                <a:latin typeface="Arial" panose="020B0604020202020204" pitchFamily="34" charset="0"/>
                <a:cs typeface="Arial" panose="020B0604020202020204" pitchFamily="34" charset="0"/>
              </a:rPr>
              <a:t> GJ, et al. </a:t>
            </a:r>
            <a:r>
              <a:rPr lang="en-GB" i="1">
                <a:latin typeface="Arial" panose="020B0604020202020204" pitchFamily="34" charset="0"/>
                <a:cs typeface="Arial" panose="020B0604020202020204" pitchFamily="34" charset="0"/>
              </a:rPr>
              <a:t>Future Oncol. </a:t>
            </a:r>
            <a:r>
              <a:rPr lang="en-GB">
                <a:latin typeface="Arial" panose="020B0604020202020204" pitchFamily="34" charset="0"/>
                <a:cs typeface="Arial" panose="020B0604020202020204" pitchFamily="34" charset="0"/>
              </a:rPr>
              <a:t>2022;18(7):781-791; 12. </a:t>
            </a:r>
            <a:r>
              <a:rPr lang="en-US"/>
              <a:t>Planchard D, et al. </a:t>
            </a:r>
            <a:r>
              <a:rPr lang="en-US" i="1"/>
              <a:t>J </a:t>
            </a:r>
            <a:r>
              <a:rPr lang="en-US" i="1" err="1"/>
              <a:t>Thorac</a:t>
            </a:r>
            <a:r>
              <a:rPr lang="en-US" i="1"/>
              <a:t> Oncol. </a:t>
            </a:r>
            <a:r>
              <a:rPr lang="en-US"/>
              <a:t>2022;17(1):103-115</a:t>
            </a:r>
            <a:r>
              <a:rPr lang="en-GB">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8838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57A5-779C-61D5-1901-0F72A2AE4A5B}"/>
              </a:ext>
            </a:extLst>
          </p:cNvPr>
          <p:cNvSpPr>
            <a:spLocks noGrp="1"/>
          </p:cNvSpPr>
          <p:nvPr>
            <p:ph type="ctrTitle"/>
          </p:nvPr>
        </p:nvSpPr>
        <p:spPr>
          <a:xfrm>
            <a:off x="449100" y="2812317"/>
            <a:ext cx="9663087" cy="1233365"/>
          </a:xfrm>
        </p:spPr>
        <p:txBody>
          <a:bodyPr anchor="ctr"/>
          <a:lstStyle/>
          <a:p>
            <a:pPr marL="0" lvl="0" indent="0" defTabSz="800100">
              <a:lnSpc>
                <a:spcPct val="90000"/>
              </a:lnSpc>
              <a:spcBef>
                <a:spcPct val="0"/>
              </a:spcBef>
              <a:spcAft>
                <a:spcPct val="35000"/>
              </a:spcAft>
              <a:buNone/>
            </a:pPr>
            <a:r>
              <a:rPr lang="en-GB" sz="3200" kern="1200" noProof="0">
                <a:solidFill>
                  <a:schemeClr val="bg1"/>
                </a:solidFill>
              </a:rPr>
              <a:t>Role of BRAF in the MAPK signalling pathway</a:t>
            </a:r>
          </a:p>
        </p:txBody>
      </p:sp>
      <p:sp>
        <p:nvSpPr>
          <p:cNvPr id="5" name="Text Placeholder 5">
            <a:extLst>
              <a:ext uri="{FF2B5EF4-FFF2-40B4-BE49-F238E27FC236}">
                <a16:creationId xmlns:a16="http://schemas.microsoft.com/office/drawing/2014/main" id="{B5629CA2-F44D-F70F-6586-EACCFF09A8CC}"/>
              </a:ext>
            </a:extLst>
          </p:cNvPr>
          <p:cNvSpPr>
            <a:spLocks noGrp="1"/>
          </p:cNvSpPr>
          <p:nvPr>
            <p:ph type="body" sz="quarter" idx="10"/>
          </p:nvPr>
        </p:nvSpPr>
        <p:spPr>
          <a:xfrm>
            <a:off x="838200" y="6348717"/>
            <a:ext cx="10515600" cy="327025"/>
          </a:xfrm>
        </p:spPr>
        <p:txBody>
          <a:bodyPr anchor="b">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354B54"/>
                </a:solidFill>
                <a:effectLst/>
                <a:uLnTx/>
                <a:uFillTx/>
                <a:latin typeface="Arial" panose="020B0604020202020204"/>
                <a:ea typeface="+mn-ea"/>
                <a:cs typeface="+mn-cs"/>
              </a:rPr>
              <a:t>BRAF</a:t>
            </a:r>
            <a:r>
              <a:rPr kumimoji="0" lang="en-GB" sz="900" b="0" i="0" u="none" strike="noStrike" kern="1200" cap="none" spc="0" normalizeH="0" baseline="0" noProof="0">
                <a:ln>
                  <a:noFill/>
                </a:ln>
                <a:solidFill>
                  <a:srgbClr val="354B54"/>
                </a:solidFill>
                <a:effectLst/>
                <a:uLnTx/>
                <a:uFillTx/>
                <a:latin typeface="Arial" panose="020B0604020202020204"/>
                <a:ea typeface="+mn-ea"/>
                <a:cs typeface="+mn-cs"/>
              </a:rPr>
              <a:t>, B-Raf serine/threonine-protein kinase; MAPK, mitogen-activated protein kinase. </a:t>
            </a:r>
          </a:p>
        </p:txBody>
      </p:sp>
    </p:spTree>
    <p:extLst>
      <p:ext uri="{BB962C8B-B14F-4D97-AF65-F5344CB8AC3E}">
        <p14:creationId xmlns:p14="http://schemas.microsoft.com/office/powerpoint/2010/main" val="216478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2DC988-4A13-FD98-3FD0-9105FD1675F7}"/>
              </a:ext>
            </a:extLst>
          </p:cNvPr>
          <p:cNvSpPr>
            <a:spLocks noGrp="1"/>
          </p:cNvSpPr>
          <p:nvPr>
            <p:ph type="title"/>
          </p:nvPr>
        </p:nvSpPr>
        <p:spPr/>
        <p:txBody>
          <a:bodyPr>
            <a:normAutofit/>
          </a:bodyPr>
          <a:lstStyle/>
          <a:p>
            <a:r>
              <a:rPr lang="en-GB" sz="2400">
                <a:solidFill>
                  <a:srgbClr val="0061A7"/>
                </a:solidFill>
                <a:latin typeface="Arial" pitchFamily="34" charset="0"/>
                <a:ea typeface="ＭＳ Ｐゴシック" charset="0"/>
                <a:cs typeface="Arial" pitchFamily="34" charset="0"/>
              </a:rPr>
              <a:t>A number of oncogenic driver mutations occur in NSCLC</a:t>
            </a:r>
            <a:endParaRPr lang="en-GB" sz="2400"/>
          </a:p>
        </p:txBody>
      </p:sp>
      <p:sp>
        <p:nvSpPr>
          <p:cNvPr id="7" name="Content Placeholder 6">
            <a:extLst>
              <a:ext uri="{FF2B5EF4-FFF2-40B4-BE49-F238E27FC236}">
                <a16:creationId xmlns:a16="http://schemas.microsoft.com/office/drawing/2014/main" id="{4CD969B3-41BA-7EF9-0E79-64C12D823428}"/>
              </a:ext>
            </a:extLst>
          </p:cNvPr>
          <p:cNvSpPr>
            <a:spLocks noGrp="1"/>
          </p:cNvSpPr>
          <p:nvPr>
            <p:ph sz="half" idx="1"/>
          </p:nvPr>
        </p:nvSpPr>
        <p:spPr>
          <a:xfrm>
            <a:off x="838200" y="1531696"/>
            <a:ext cx="5141259" cy="4221432"/>
          </a:xfrm>
          <a:prstGeom prst="roundRect">
            <a:avLst/>
          </a:prstGeom>
          <a:solidFill>
            <a:schemeClr val="accent2"/>
          </a:solidFill>
        </p:spPr>
        <p:txBody>
          <a:bodyPr anchor="ctr">
            <a:normAutofit/>
          </a:bodyPr>
          <a:lstStyle/>
          <a:p>
            <a:pPr marL="236220" lvl="0" indent="-236220" fontAlgn="base">
              <a:lnSpc>
                <a:spcPct val="100000"/>
              </a:lnSpc>
              <a:spcBef>
                <a:spcPts val="0"/>
              </a:spcBef>
              <a:spcAft>
                <a:spcPts val="600"/>
              </a:spcAft>
              <a:buClr>
                <a:schemeClr val="bg1"/>
              </a:buClr>
              <a:buSzPct val="100000"/>
            </a:pPr>
            <a:r>
              <a:rPr lang="en-GB" sz="1800">
                <a:solidFill>
                  <a:schemeClr val="bg1"/>
                </a:solidFill>
                <a:latin typeface="Arial" pitchFamily="34" charset="0"/>
                <a:ea typeface="ＭＳ Ｐゴシック" charset="0"/>
                <a:cs typeface="Arial" pitchFamily="34" charset="0"/>
              </a:rPr>
              <a:t>NSCLC is the most common type of lung cancer, accounting for ~85% of diagnosed cases</a:t>
            </a:r>
            <a:r>
              <a:rPr lang="en-GB" sz="1800" baseline="30000">
                <a:solidFill>
                  <a:schemeClr val="bg1"/>
                </a:solidFill>
                <a:latin typeface="Arial" pitchFamily="34" charset="0"/>
                <a:ea typeface="ＭＳ Ｐゴシック" charset="0"/>
                <a:cs typeface="Arial" pitchFamily="34" charset="0"/>
              </a:rPr>
              <a:t>1</a:t>
            </a:r>
          </a:p>
          <a:p>
            <a:pPr marL="236220" lvl="0" indent="-236220" fontAlgn="base">
              <a:lnSpc>
                <a:spcPct val="100000"/>
              </a:lnSpc>
              <a:spcBef>
                <a:spcPts val="0"/>
              </a:spcBef>
              <a:spcAft>
                <a:spcPts val="600"/>
              </a:spcAft>
              <a:buClr>
                <a:schemeClr val="bg1"/>
              </a:buClr>
              <a:buSzPct val="100000"/>
            </a:pPr>
            <a:r>
              <a:rPr lang="en-GB" sz="1800">
                <a:solidFill>
                  <a:schemeClr val="bg1"/>
                </a:solidFill>
                <a:ea typeface="ＭＳ Ｐゴシック"/>
                <a:cs typeface="Arial"/>
              </a:rPr>
              <a:t>Acquired genetic alterations in certain genes drive oncogenesis (</a:t>
            </a:r>
            <a:r>
              <a:rPr lang="en-GB" sz="1800" b="1" i="1">
                <a:solidFill>
                  <a:schemeClr val="bg1"/>
                </a:solidFill>
                <a:ea typeface="ＭＳ Ｐゴシック"/>
                <a:cs typeface="Arial"/>
              </a:rPr>
              <a:t>Figure</a:t>
            </a:r>
            <a:r>
              <a:rPr lang="en-GB" sz="1800">
                <a:solidFill>
                  <a:schemeClr val="bg1"/>
                </a:solidFill>
                <a:ea typeface="ＭＳ Ｐゴシック"/>
                <a:cs typeface="Arial"/>
              </a:rPr>
              <a:t>)</a:t>
            </a:r>
            <a:r>
              <a:rPr lang="en-GB" sz="1800" baseline="30000">
                <a:solidFill>
                  <a:schemeClr val="bg1"/>
                </a:solidFill>
                <a:ea typeface="ＭＳ Ｐゴシック"/>
                <a:cs typeface="Arial"/>
              </a:rPr>
              <a:t>2,3</a:t>
            </a:r>
            <a:endParaRPr lang="en-GB" sz="1800">
              <a:solidFill>
                <a:schemeClr val="bg1"/>
              </a:solidFill>
              <a:ea typeface="ＭＳ Ｐゴシック"/>
              <a:cs typeface="Arial"/>
            </a:endParaRPr>
          </a:p>
          <a:p>
            <a:pPr marL="520700" lvl="1" indent="-285750" fontAlgn="base">
              <a:spcBef>
                <a:spcPts val="0"/>
              </a:spcBef>
              <a:spcAft>
                <a:spcPts val="600"/>
              </a:spcAft>
              <a:buClr>
                <a:schemeClr val="bg1"/>
              </a:buClr>
              <a:buSzPct val="100000"/>
              <a:buFont typeface="System Font Regular"/>
              <a:buChar char="–"/>
            </a:pPr>
            <a:r>
              <a:rPr lang="en-GB" sz="1600" i="1">
                <a:solidFill>
                  <a:schemeClr val="bg1"/>
                </a:solidFill>
                <a:latin typeface="Arial" pitchFamily="34" charset="0"/>
                <a:ea typeface="ＭＳ Ｐゴシック" charset="0"/>
                <a:cs typeface="Arial" pitchFamily="34" charset="0"/>
              </a:rPr>
              <a:t>KRAS</a:t>
            </a:r>
            <a:r>
              <a:rPr lang="en-GB" sz="1600">
                <a:solidFill>
                  <a:schemeClr val="bg1"/>
                </a:solidFill>
                <a:latin typeface="Arial" pitchFamily="34" charset="0"/>
                <a:ea typeface="ＭＳ Ｐゴシック" charset="0"/>
                <a:cs typeface="Arial" pitchFamily="34" charset="0"/>
              </a:rPr>
              <a:t> is the most commonly detected oncogenic driver in NSCLC</a:t>
            </a:r>
          </a:p>
          <a:p>
            <a:pPr marL="520700" lvl="1" indent="-285750" fontAlgn="base">
              <a:spcBef>
                <a:spcPts val="0"/>
              </a:spcBef>
              <a:spcAft>
                <a:spcPts val="600"/>
              </a:spcAft>
              <a:buClr>
                <a:schemeClr val="bg1"/>
              </a:buClr>
              <a:buSzPct val="100000"/>
              <a:buFont typeface="System Font Regular"/>
              <a:buChar char="–"/>
            </a:pPr>
            <a:r>
              <a:rPr lang="en-GB" sz="1600" i="1">
                <a:solidFill>
                  <a:schemeClr val="bg1"/>
                </a:solidFill>
                <a:latin typeface="Arial" pitchFamily="34" charset="0"/>
                <a:ea typeface="ＭＳ Ｐゴシック" charset="0"/>
                <a:cs typeface="Arial" pitchFamily="34" charset="0"/>
              </a:rPr>
              <a:t>EGFR </a:t>
            </a:r>
            <a:r>
              <a:rPr lang="en-GB" sz="1600">
                <a:solidFill>
                  <a:schemeClr val="bg1"/>
                </a:solidFill>
                <a:latin typeface="Arial" pitchFamily="34" charset="0"/>
                <a:ea typeface="ＭＳ Ｐゴシック" charset="0"/>
                <a:cs typeface="Arial" pitchFamily="34" charset="0"/>
              </a:rPr>
              <a:t>mutations occur in </a:t>
            </a:r>
            <a:r>
              <a:rPr lang="en-GB" sz="1600">
                <a:solidFill>
                  <a:schemeClr val="bg1"/>
                </a:solidFill>
                <a:latin typeface="Arial" pitchFamily="34" charset="0"/>
                <a:ea typeface="ＭＳ Ｐゴシック" charset="0"/>
                <a:cs typeface="Arial" pitchFamily="34" charset="0"/>
                <a:sym typeface="Symbol" panose="05050102010706020507" pitchFamily="18" charset="2"/>
              </a:rPr>
              <a:t>~</a:t>
            </a:r>
            <a:r>
              <a:rPr lang="en-GB" sz="1600">
                <a:solidFill>
                  <a:schemeClr val="bg1"/>
                </a:solidFill>
                <a:latin typeface="Arial" pitchFamily="34" charset="0"/>
                <a:ea typeface="ＭＳ Ｐゴシック" charset="0"/>
                <a:cs typeface="Arial" pitchFamily="34" charset="0"/>
              </a:rPr>
              <a:t>17% of NSCLC</a:t>
            </a:r>
          </a:p>
          <a:p>
            <a:pPr marL="520700" lvl="1" indent="-285750" fontAlgn="base">
              <a:spcBef>
                <a:spcPts val="0"/>
              </a:spcBef>
              <a:spcAft>
                <a:spcPts val="600"/>
              </a:spcAft>
              <a:buClr>
                <a:schemeClr val="bg1"/>
              </a:buClr>
              <a:buSzPct val="100000"/>
              <a:buFont typeface="System Font Regular"/>
              <a:buChar char="–"/>
            </a:pPr>
            <a:r>
              <a:rPr lang="en-GB" sz="1600" b="1" i="1">
                <a:solidFill>
                  <a:schemeClr val="bg1"/>
                </a:solidFill>
                <a:latin typeface="Arial" pitchFamily="34" charset="0"/>
                <a:ea typeface="ＭＳ Ｐゴシック" charset="0"/>
                <a:cs typeface="Arial" pitchFamily="34" charset="0"/>
              </a:rPr>
              <a:t>BRAF</a:t>
            </a:r>
            <a:r>
              <a:rPr lang="en-GB" sz="1600" b="1">
                <a:solidFill>
                  <a:schemeClr val="bg1"/>
                </a:solidFill>
                <a:latin typeface="Arial" pitchFamily="34" charset="0"/>
                <a:ea typeface="ＭＳ Ｐゴシック" charset="0"/>
                <a:cs typeface="Arial" pitchFamily="34" charset="0"/>
              </a:rPr>
              <a:t> mutations have an incidence of around 2% in NSCLC</a:t>
            </a:r>
            <a:r>
              <a:rPr lang="en-GB" sz="1600" b="1" baseline="30000">
                <a:solidFill>
                  <a:schemeClr val="bg1"/>
                </a:solidFill>
                <a:latin typeface="Arial" pitchFamily="34" charset="0"/>
                <a:ea typeface="ＭＳ Ｐゴシック" charset="0"/>
                <a:cs typeface="Arial" pitchFamily="34" charset="0"/>
              </a:rPr>
              <a:t>2-4</a:t>
            </a:r>
            <a:r>
              <a:rPr lang="en-GB" sz="1600" b="1">
                <a:solidFill>
                  <a:schemeClr val="bg1"/>
                </a:solidFill>
                <a:latin typeface="Arial" pitchFamily="34" charset="0"/>
                <a:ea typeface="ＭＳ Ｐゴシック" charset="0"/>
                <a:cs typeface="Arial" pitchFamily="34" charset="0"/>
              </a:rPr>
              <a:t> </a:t>
            </a:r>
          </a:p>
          <a:p>
            <a:pPr fontAlgn="base">
              <a:spcBef>
                <a:spcPts val="0"/>
              </a:spcBef>
              <a:spcAft>
                <a:spcPts val="600"/>
              </a:spcAft>
              <a:buClr>
                <a:schemeClr val="bg1"/>
              </a:buClr>
              <a:buSzPct val="100000"/>
            </a:pPr>
            <a:r>
              <a:rPr lang="en-US" sz="1800" i="1">
                <a:solidFill>
                  <a:schemeClr val="bg1"/>
                </a:solidFill>
                <a:latin typeface="Arial" pitchFamily="34" charset="0"/>
                <a:ea typeface="ＭＳ Ｐゴシック" charset="0"/>
                <a:cs typeface="Arial" pitchFamily="34" charset="0"/>
              </a:rPr>
              <a:t>BRAF</a:t>
            </a:r>
            <a:r>
              <a:rPr lang="en-US" sz="1800" baseline="30000">
                <a:solidFill>
                  <a:schemeClr val="bg1"/>
                </a:solidFill>
                <a:latin typeface="Arial" pitchFamily="34" charset="0"/>
                <a:ea typeface="ＭＳ Ｐゴシック" charset="0"/>
                <a:cs typeface="Arial" pitchFamily="34" charset="0"/>
              </a:rPr>
              <a:t>V600</a:t>
            </a:r>
            <a:r>
              <a:rPr lang="en-US" sz="1800">
                <a:solidFill>
                  <a:schemeClr val="bg1"/>
                </a:solidFill>
                <a:latin typeface="Arial" pitchFamily="34" charset="0"/>
                <a:ea typeface="ＭＳ Ｐゴシック" charset="0"/>
                <a:cs typeface="Arial" pitchFamily="34" charset="0"/>
              </a:rPr>
              <a:t> mutations are generally mutually exclusive to </a:t>
            </a:r>
            <a:r>
              <a:rPr lang="en-US" sz="1800" i="1">
                <a:solidFill>
                  <a:schemeClr val="bg1"/>
                </a:solidFill>
                <a:latin typeface="Arial" pitchFamily="34" charset="0"/>
                <a:ea typeface="ＭＳ Ｐゴシック" charset="0"/>
                <a:cs typeface="Arial" pitchFamily="34" charset="0"/>
              </a:rPr>
              <a:t>EGFR</a:t>
            </a:r>
            <a:r>
              <a:rPr lang="en-US" sz="1800">
                <a:solidFill>
                  <a:schemeClr val="bg1"/>
                </a:solidFill>
                <a:latin typeface="Arial" pitchFamily="34" charset="0"/>
                <a:ea typeface="ＭＳ Ｐゴシック" charset="0"/>
                <a:cs typeface="Arial" pitchFamily="34" charset="0"/>
              </a:rPr>
              <a:t> and </a:t>
            </a:r>
            <a:r>
              <a:rPr lang="en-US" sz="1800" i="1">
                <a:solidFill>
                  <a:schemeClr val="bg1"/>
                </a:solidFill>
                <a:latin typeface="Arial" pitchFamily="34" charset="0"/>
                <a:ea typeface="ＭＳ Ｐゴシック" charset="0"/>
                <a:cs typeface="Arial" pitchFamily="34" charset="0"/>
              </a:rPr>
              <a:t>KRAS</a:t>
            </a:r>
            <a:r>
              <a:rPr lang="en-US" sz="1800">
                <a:solidFill>
                  <a:schemeClr val="bg1"/>
                </a:solidFill>
                <a:latin typeface="Arial" pitchFamily="34" charset="0"/>
                <a:ea typeface="ＭＳ Ｐゴシック" charset="0"/>
                <a:cs typeface="Arial" pitchFamily="34" charset="0"/>
              </a:rPr>
              <a:t> mutations and </a:t>
            </a:r>
            <a:r>
              <a:rPr lang="en-US" sz="1800" i="1">
                <a:solidFill>
                  <a:schemeClr val="bg1"/>
                </a:solidFill>
                <a:latin typeface="Arial" pitchFamily="34" charset="0"/>
                <a:ea typeface="ＭＳ Ｐゴシック" charset="0"/>
                <a:cs typeface="Arial" pitchFamily="34" charset="0"/>
              </a:rPr>
              <a:t>ALK</a:t>
            </a:r>
            <a:r>
              <a:rPr lang="en-US" sz="1800">
                <a:solidFill>
                  <a:schemeClr val="bg1"/>
                </a:solidFill>
                <a:latin typeface="Arial" pitchFamily="34" charset="0"/>
                <a:ea typeface="ＭＳ Ｐゴシック" charset="0"/>
                <a:cs typeface="Arial" pitchFamily="34" charset="0"/>
              </a:rPr>
              <a:t> and </a:t>
            </a:r>
            <a:r>
              <a:rPr lang="en-US" sz="1800" i="1">
                <a:solidFill>
                  <a:schemeClr val="bg1"/>
                </a:solidFill>
                <a:latin typeface="Arial" pitchFamily="34" charset="0"/>
                <a:ea typeface="ＭＳ Ｐゴシック" charset="0"/>
                <a:cs typeface="Arial" pitchFamily="34" charset="0"/>
              </a:rPr>
              <a:t>ROS1</a:t>
            </a:r>
            <a:r>
              <a:rPr lang="en-US" sz="1800">
                <a:solidFill>
                  <a:schemeClr val="bg1"/>
                </a:solidFill>
                <a:latin typeface="Arial" pitchFamily="34" charset="0"/>
                <a:ea typeface="ＭＳ Ｐゴシック" charset="0"/>
                <a:cs typeface="Arial" pitchFamily="34" charset="0"/>
              </a:rPr>
              <a:t> rearrangements</a:t>
            </a:r>
            <a:r>
              <a:rPr lang="en-US" sz="1800" baseline="30000">
                <a:solidFill>
                  <a:schemeClr val="bg1"/>
                </a:solidFill>
                <a:latin typeface="Arial" pitchFamily="34" charset="0"/>
                <a:ea typeface="ＭＳ Ｐゴシック" charset="0"/>
                <a:cs typeface="Arial" pitchFamily="34" charset="0"/>
              </a:rPr>
              <a:t>4</a:t>
            </a:r>
          </a:p>
        </p:txBody>
      </p:sp>
      <p:sp>
        <p:nvSpPr>
          <p:cNvPr id="3" name="TextBox 2">
            <a:extLst>
              <a:ext uri="{FF2B5EF4-FFF2-40B4-BE49-F238E27FC236}">
                <a16:creationId xmlns:a16="http://schemas.microsoft.com/office/drawing/2014/main" id="{EFBD926A-5526-700F-0C25-B6B97D18218A}"/>
              </a:ext>
            </a:extLst>
          </p:cNvPr>
          <p:cNvSpPr txBox="1"/>
          <p:nvPr/>
        </p:nvSpPr>
        <p:spPr>
          <a:xfrm>
            <a:off x="6525421" y="5427002"/>
            <a:ext cx="4664990" cy="307777"/>
          </a:xfrm>
          <a:prstGeom prst="rect">
            <a:avLst/>
          </a:prstGeom>
          <a:noFill/>
        </p:spPr>
        <p:txBody>
          <a:bodyPr wrap="square" rtlCol="0">
            <a:spAutoFit/>
          </a:bodyPr>
          <a:lstStyle/>
          <a:p>
            <a:pPr algn="ctr"/>
            <a:r>
              <a:rPr lang="en-GB" sz="1400" b="1">
                <a:solidFill>
                  <a:srgbClr val="0061A7"/>
                </a:solidFill>
                <a:latin typeface="Arial" pitchFamily="34" charset="0"/>
                <a:ea typeface="ＭＳ Ｐゴシック" charset="0"/>
                <a:cs typeface="Arial" pitchFamily="34" charset="0"/>
              </a:rPr>
              <a:t>Incidence of oncogenic drivers in NSCLC</a:t>
            </a:r>
            <a:r>
              <a:rPr lang="en-GB" sz="1400" b="1" baseline="30000">
                <a:solidFill>
                  <a:srgbClr val="0061A7"/>
                </a:solidFill>
                <a:latin typeface="Arial" pitchFamily="34" charset="0"/>
                <a:ea typeface="ＭＳ Ｐゴシック" charset="0"/>
                <a:cs typeface="Arial" pitchFamily="34" charset="0"/>
              </a:rPr>
              <a:t>2,3</a:t>
            </a:r>
          </a:p>
        </p:txBody>
      </p:sp>
      <p:graphicFrame>
        <p:nvGraphicFramePr>
          <p:cNvPr id="5" name="Chart 4">
            <a:extLst>
              <a:ext uri="{FF2B5EF4-FFF2-40B4-BE49-F238E27FC236}">
                <a16:creationId xmlns:a16="http://schemas.microsoft.com/office/drawing/2014/main" id="{8266C684-63FA-946C-6F4E-7AE9FEB5D6C2}"/>
              </a:ext>
            </a:extLst>
          </p:cNvPr>
          <p:cNvGraphicFramePr/>
          <p:nvPr>
            <p:extLst>
              <p:ext uri="{D42A27DB-BD31-4B8C-83A1-F6EECF244321}">
                <p14:modId xmlns:p14="http://schemas.microsoft.com/office/powerpoint/2010/main" val="1783089498"/>
              </p:ext>
            </p:extLst>
          </p:nvPr>
        </p:nvGraphicFramePr>
        <p:xfrm>
          <a:off x="5979459" y="1860904"/>
          <a:ext cx="5924884" cy="371998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74B940C-E44E-1B94-6EF3-092BFB4359E8}"/>
              </a:ext>
            </a:extLst>
          </p:cNvPr>
          <p:cNvSpPr txBox="1"/>
          <p:nvPr/>
        </p:nvSpPr>
        <p:spPr>
          <a:xfrm>
            <a:off x="6219746" y="1866114"/>
            <a:ext cx="611350" cy="461665"/>
          </a:xfrm>
          <a:prstGeom prst="rect">
            <a:avLst/>
          </a:prstGeom>
          <a:noFill/>
        </p:spPr>
        <p:txBody>
          <a:bodyPr wrap="square" rtlCol="0">
            <a:spAutoFit/>
          </a:bodyPr>
          <a:lstStyle/>
          <a:p>
            <a:pPr algn="ctr"/>
            <a:r>
              <a:rPr lang="en-GB" sz="1200" b="1" i="1"/>
              <a:t>BRAF </a:t>
            </a:r>
            <a:r>
              <a:rPr lang="en-GB" sz="1200" b="1" i="1">
                <a:sym typeface="Symbol" panose="05050102010706020507" pitchFamily="18" charset="2"/>
              </a:rPr>
              <a:t>~</a:t>
            </a:r>
            <a:r>
              <a:rPr lang="en-GB" sz="1200" b="1" i="1"/>
              <a:t>2%</a:t>
            </a:r>
          </a:p>
        </p:txBody>
      </p:sp>
      <p:cxnSp>
        <p:nvCxnSpPr>
          <p:cNvPr id="11" name="Straight Connector 10">
            <a:extLst>
              <a:ext uri="{FF2B5EF4-FFF2-40B4-BE49-F238E27FC236}">
                <a16:creationId xmlns:a16="http://schemas.microsoft.com/office/drawing/2014/main" id="{503E2BF7-0AC6-3007-CB90-F99035BDA6EA}"/>
              </a:ext>
            </a:extLst>
          </p:cNvPr>
          <p:cNvCxnSpPr>
            <a:cxnSpLocks/>
            <a:stCxn id="8" idx="3"/>
          </p:cNvCxnSpPr>
          <p:nvPr/>
        </p:nvCxnSpPr>
        <p:spPr>
          <a:xfrm>
            <a:off x="6831096" y="2096947"/>
            <a:ext cx="681328" cy="23083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29E3FE17-BA79-0C74-4C5E-8F0339E30475}"/>
              </a:ext>
            </a:extLst>
          </p:cNvPr>
          <p:cNvSpPr>
            <a:spLocks noGrp="1"/>
          </p:cNvSpPr>
          <p:nvPr>
            <p:ph type="body" sz="quarter" idx="10"/>
          </p:nvPr>
        </p:nvSpPr>
        <p:spPr>
          <a:xfrm>
            <a:off x="838200" y="5975252"/>
            <a:ext cx="10515600" cy="656946"/>
          </a:xfrm>
        </p:spPr>
        <p:txBody>
          <a:bodyPr/>
          <a:lstStyle/>
          <a:p>
            <a:pPr>
              <a:lnSpc>
                <a:spcPct val="100000"/>
              </a:lnSpc>
              <a:buClrTx/>
              <a:defRPr/>
            </a:pPr>
            <a:r>
              <a:rPr lang="en-GB" sz="900">
                <a:latin typeface="Arial" panose="020B0604020202020204" pitchFamily="34" charset="0"/>
                <a:cs typeface="Arial" panose="020B0604020202020204" pitchFamily="34" charset="0"/>
              </a:rPr>
              <a:t>ALK, anaplastic lymphoma kinase; </a:t>
            </a:r>
            <a:r>
              <a:rPr lang="en-GB" sz="900" i="1">
                <a:effectLst/>
                <a:latin typeface="Arial" panose="020B0604020202020204" pitchFamily="34" charset="0"/>
                <a:cs typeface="Arial" panose="020B0604020202020204" pitchFamily="34" charset="0"/>
              </a:rPr>
              <a:t>BRAF</a:t>
            </a:r>
            <a:r>
              <a:rPr lang="en-GB" sz="900">
                <a:effectLst/>
                <a:latin typeface="Arial" panose="020B0604020202020204" pitchFamily="34" charset="0"/>
                <a:cs typeface="Arial" panose="020B0604020202020204" pitchFamily="34" charset="0"/>
              </a:rPr>
              <a:t>, B-Raf proto-oncogene serine/threonine-protein kinase; </a:t>
            </a:r>
            <a:r>
              <a:rPr lang="en-GB" sz="900">
                <a:latin typeface="Arial" panose="020B0604020202020204" pitchFamily="34" charset="0"/>
                <a:cs typeface="Arial" panose="020B0604020202020204" pitchFamily="34" charset="0"/>
              </a:rPr>
              <a:t>EGFR, epidermal growth factor receptor; </a:t>
            </a:r>
            <a:r>
              <a:rPr kumimoji="0" lang="en-GB" sz="900" b="0" i="0" u="none" strike="noStrike" kern="1200" cap="none" spc="0" normalizeH="0" baseline="0" noProof="0">
                <a:ln>
                  <a:noFill/>
                </a:ln>
                <a:effectLst/>
                <a:uLnTx/>
                <a:uFillTx/>
                <a:latin typeface="Arial" panose="020B0604020202020204"/>
                <a:ea typeface="+mn-ea"/>
                <a:cs typeface="+mn-cs"/>
              </a:rPr>
              <a:t>ERBB2, Erb-B2 receptor tyrosine kinase 2; HER2, human epidermal growth factor receptor 2; </a:t>
            </a:r>
            <a:r>
              <a:rPr lang="en-GB" i="1">
                <a:effectLst/>
                <a:latin typeface="Arial" panose="020B0604020202020204" pitchFamily="34" charset="0"/>
                <a:cs typeface="Arial" panose="020B0604020202020204" pitchFamily="34" charset="0"/>
              </a:rPr>
              <a:t>KRAS</a:t>
            </a:r>
            <a:r>
              <a:rPr lang="en-GB">
                <a:effectLst/>
                <a:latin typeface="Arial" panose="020B0604020202020204" pitchFamily="34" charset="0"/>
                <a:cs typeface="Arial" panose="020B0604020202020204" pitchFamily="34" charset="0"/>
              </a:rPr>
              <a:t>, Kirsten rat sarcoma viral oncogene homologue</a:t>
            </a:r>
            <a:r>
              <a:rPr lang="en-GB" sz="900">
                <a:latin typeface="Arial" panose="020B0604020202020204" pitchFamily="34" charset="0"/>
                <a:cs typeface="Arial" panose="020B0604020202020204" pitchFamily="34" charset="0"/>
              </a:rPr>
              <a:t>; MEK1, mitogen-activated protein kinase kinase 1 gene; </a:t>
            </a:r>
            <a:r>
              <a:rPr kumimoji="0" lang="en-GB" sz="900" b="0" i="0" u="none" strike="noStrike" kern="1200" cap="none" spc="0" normalizeH="0" baseline="0" noProof="0">
                <a:ln>
                  <a:noFill/>
                </a:ln>
                <a:solidFill>
                  <a:srgbClr val="354B54"/>
                </a:solidFill>
                <a:effectLst/>
                <a:uLnTx/>
                <a:uFillTx/>
                <a:latin typeface="Arial" panose="020B0604020202020204"/>
                <a:ea typeface="+mn-ea"/>
                <a:cs typeface="+mn-cs"/>
              </a:rPr>
              <a:t>MET, hepatocyte growth factor receptor; NRAS, neuroblastoma RAS viral oncogene homolog; </a:t>
            </a:r>
            <a:r>
              <a:rPr lang="en-GB" sz="900">
                <a:latin typeface="Arial" panose="020B0604020202020204" pitchFamily="34" charset="0"/>
                <a:cs typeface="Arial" panose="020B0604020202020204" pitchFamily="34" charset="0"/>
              </a:rPr>
              <a:t>NSCLC, non-small cell lung cancer; PIK3CA, phosphatidylinositol-4,5-bisphosphate 3-kinase catalytic subunit alpha; RAS, rat sarcoma virus; </a:t>
            </a:r>
            <a:r>
              <a:rPr lang="en-GB" sz="900" i="1">
                <a:latin typeface="Arial" panose="020B0604020202020204" pitchFamily="34" charset="0"/>
                <a:cs typeface="Arial" panose="020B0604020202020204" pitchFamily="34" charset="0"/>
              </a:rPr>
              <a:t>ROS1</a:t>
            </a:r>
            <a:r>
              <a:rPr lang="en-GB" sz="900">
                <a:latin typeface="Arial" panose="020B0604020202020204" pitchFamily="34" charset="0"/>
                <a:cs typeface="Arial" panose="020B0604020202020204" pitchFamily="34" charset="0"/>
              </a:rPr>
              <a:t>, c-ROS oncogene 1. </a:t>
            </a:r>
            <a:br>
              <a:rPr lang="en-GB" sz="900">
                <a:latin typeface="Arial" panose="020B0604020202020204" pitchFamily="34" charset="0"/>
                <a:cs typeface="Arial" panose="020B0604020202020204" pitchFamily="34" charset="0"/>
              </a:rPr>
            </a:br>
            <a:r>
              <a:rPr lang="en-GB" sz="900">
                <a:latin typeface="Arial" panose="020B0604020202020204" pitchFamily="34" charset="0"/>
                <a:cs typeface="Arial" panose="020B0604020202020204" pitchFamily="34" charset="0"/>
              </a:rPr>
              <a:t>1. </a:t>
            </a:r>
            <a:r>
              <a:rPr lang="en-GB" sz="900" err="1">
                <a:latin typeface="Arial" panose="020B0604020202020204" pitchFamily="34" charset="0"/>
                <a:cs typeface="Arial" panose="020B0604020202020204" pitchFamily="34" charset="0"/>
              </a:rPr>
              <a:t>Chevallier</a:t>
            </a:r>
            <a:r>
              <a:rPr lang="en-GB" sz="900">
                <a:latin typeface="Arial" panose="020B0604020202020204" pitchFamily="34" charset="0"/>
                <a:cs typeface="Arial" panose="020B0604020202020204" pitchFamily="34" charset="0"/>
              </a:rPr>
              <a:t> M, et al. </a:t>
            </a:r>
            <a:r>
              <a:rPr lang="en-GB" sz="900" i="1">
                <a:latin typeface="Arial" panose="020B0604020202020204" pitchFamily="34" charset="0"/>
                <a:cs typeface="Arial" panose="020B0604020202020204" pitchFamily="34" charset="0"/>
              </a:rPr>
              <a:t>World J Clin Oncol. </a:t>
            </a:r>
            <a:r>
              <a:rPr lang="en-GB" sz="900">
                <a:latin typeface="Arial" panose="020B0604020202020204" pitchFamily="34" charset="0"/>
                <a:cs typeface="Arial" panose="020B0604020202020204" pitchFamily="34" charset="0"/>
              </a:rPr>
              <a:t>2021;12(4):217-237</a:t>
            </a:r>
            <a:r>
              <a:rPr lang="en-GB">
                <a:latin typeface="Arial" panose="020B0604020202020204" pitchFamily="34" charset="0"/>
                <a:cs typeface="Arial" panose="020B0604020202020204" pitchFamily="34" charset="0"/>
              </a:rPr>
              <a:t>;</a:t>
            </a:r>
            <a:r>
              <a:rPr lang="en-GB" sz="900">
                <a:latin typeface="Arial" panose="020B0604020202020204" pitchFamily="34" charset="0"/>
                <a:cs typeface="Arial" panose="020B0604020202020204" pitchFamily="34" charset="0"/>
              </a:rPr>
              <a:t> 2. Kris MG, et al. </a:t>
            </a:r>
            <a:r>
              <a:rPr lang="en-GB" sz="900" i="1">
                <a:latin typeface="Arial" panose="020B0604020202020204" pitchFamily="34" charset="0"/>
                <a:cs typeface="Arial" panose="020B0604020202020204" pitchFamily="34" charset="0"/>
              </a:rPr>
              <a:t>JAMA.</a:t>
            </a:r>
            <a:r>
              <a:rPr lang="en-GB" sz="900">
                <a:latin typeface="Arial" panose="020B0604020202020204" pitchFamily="34" charset="0"/>
                <a:cs typeface="Arial" panose="020B0604020202020204" pitchFamily="34" charset="0"/>
              </a:rPr>
              <a:t> 2014;311(19):1998-2006; 3. Chia PL, et al. </a:t>
            </a:r>
            <a:r>
              <a:rPr lang="en-GB" sz="900" i="1">
                <a:latin typeface="Arial" panose="020B0604020202020204" pitchFamily="34" charset="0"/>
                <a:cs typeface="Arial" panose="020B0604020202020204" pitchFamily="34" charset="0"/>
              </a:rPr>
              <a:t>Clin </a:t>
            </a:r>
            <a:r>
              <a:rPr lang="en-GB" sz="900" i="1" err="1">
                <a:latin typeface="Arial" panose="020B0604020202020204" pitchFamily="34" charset="0"/>
                <a:cs typeface="Arial" panose="020B0604020202020204" pitchFamily="34" charset="0"/>
              </a:rPr>
              <a:t>Epidemiol</a:t>
            </a:r>
            <a:r>
              <a:rPr lang="en-GB" sz="900" i="1">
                <a:latin typeface="Arial" panose="020B0604020202020204" pitchFamily="34" charset="0"/>
                <a:cs typeface="Arial" panose="020B0604020202020204" pitchFamily="34" charset="0"/>
              </a:rPr>
              <a:t>. </a:t>
            </a:r>
            <a:r>
              <a:rPr lang="en-GB" sz="900">
                <a:latin typeface="Arial" panose="020B0604020202020204" pitchFamily="34" charset="0"/>
                <a:cs typeface="Arial" panose="020B0604020202020204" pitchFamily="34" charset="0"/>
              </a:rPr>
              <a:t>2014:6:423-432; 4. Planchard D, et al. </a:t>
            </a:r>
            <a:r>
              <a:rPr lang="en-GB" sz="900" i="1">
                <a:latin typeface="Arial" panose="020B0604020202020204" pitchFamily="34" charset="0"/>
                <a:cs typeface="Arial" panose="020B0604020202020204" pitchFamily="34" charset="0"/>
              </a:rPr>
              <a:t>Ann Oncol. </a:t>
            </a:r>
            <a:r>
              <a:rPr lang="en-GB" sz="900">
                <a:latin typeface="Arial" panose="020B0604020202020204" pitchFamily="34" charset="0"/>
                <a:cs typeface="Arial" panose="020B0604020202020204" pitchFamily="34" charset="0"/>
              </a:rPr>
              <a:t>2018;29:iv192-iv237.</a:t>
            </a:r>
          </a:p>
        </p:txBody>
      </p:sp>
    </p:spTree>
    <p:extLst>
      <p:ext uri="{BB962C8B-B14F-4D97-AF65-F5344CB8AC3E}">
        <p14:creationId xmlns:p14="http://schemas.microsoft.com/office/powerpoint/2010/main" val="211578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214E3C36-0AAE-9167-B855-C93224151637}"/>
              </a:ext>
            </a:extLst>
          </p:cNvPr>
          <p:cNvSpPr>
            <a:spLocks noGrp="1"/>
          </p:cNvSpPr>
          <p:nvPr>
            <p:ph type="title"/>
          </p:nvPr>
        </p:nvSpPr>
        <p:spPr/>
        <p:txBody>
          <a:bodyPr>
            <a:normAutofit/>
          </a:bodyPr>
          <a:lstStyle/>
          <a:p>
            <a:pPr lvl="0" fontAlgn="base">
              <a:spcAft>
                <a:spcPct val="0"/>
              </a:spcAft>
              <a:defRPr/>
            </a:pPr>
            <a:r>
              <a:rPr lang="en-GB" sz="2400">
                <a:solidFill>
                  <a:srgbClr val="0061A7"/>
                </a:solidFill>
                <a:latin typeface="Arial" pitchFamily="34" charset="0"/>
                <a:ea typeface="ＭＳ Ｐゴシック" charset="0"/>
                <a:cs typeface="Arial" pitchFamily="34" charset="0"/>
              </a:rPr>
              <a:t>BRAF</a:t>
            </a:r>
            <a:r>
              <a:rPr lang="en-GB" sz="2400" i="1">
                <a:solidFill>
                  <a:srgbClr val="0061A7"/>
                </a:solidFill>
                <a:latin typeface="Arial" pitchFamily="34" charset="0"/>
                <a:ea typeface="ＭＳ Ｐゴシック" charset="0"/>
                <a:cs typeface="Arial" pitchFamily="34" charset="0"/>
              </a:rPr>
              <a:t> </a:t>
            </a:r>
            <a:r>
              <a:rPr lang="en-GB" sz="2400">
                <a:solidFill>
                  <a:srgbClr val="0061A7"/>
                </a:solidFill>
                <a:latin typeface="Arial" pitchFamily="34" charset="0"/>
                <a:ea typeface="ＭＳ Ｐゴシック" charset="0"/>
                <a:cs typeface="Arial" pitchFamily="34" charset="0"/>
              </a:rPr>
              <a:t>is involved in the MAPK signalling pathway</a:t>
            </a:r>
            <a:endParaRPr lang="en-GB" sz="2400"/>
          </a:p>
        </p:txBody>
      </p:sp>
      <p:sp>
        <p:nvSpPr>
          <p:cNvPr id="5" name="Text Placeholder 4">
            <a:extLst>
              <a:ext uri="{FF2B5EF4-FFF2-40B4-BE49-F238E27FC236}">
                <a16:creationId xmlns:a16="http://schemas.microsoft.com/office/drawing/2014/main" id="{53740D26-7D09-C9BD-8F83-626DE2875215}"/>
              </a:ext>
            </a:extLst>
          </p:cNvPr>
          <p:cNvSpPr>
            <a:spLocks noGrp="1"/>
          </p:cNvSpPr>
          <p:nvPr>
            <p:ph type="body" sz="quarter" idx="10"/>
          </p:nvPr>
        </p:nvSpPr>
        <p:spPr>
          <a:xfrm>
            <a:off x="839788" y="6034596"/>
            <a:ext cx="10515600" cy="597979"/>
          </a:xfrm>
        </p:spPr>
        <p:txBody>
          <a:bodyPr/>
          <a:lstStyle/>
          <a:p>
            <a:r>
              <a:rPr lang="en-GB" sz="900" b="0" i="0" u="none" strike="noStrike">
                <a:effectLst/>
                <a:latin typeface="Arial"/>
                <a:cs typeface="Arial"/>
              </a:rPr>
              <a:t>Illustration adapted from Yan N, et al. </a:t>
            </a:r>
            <a:r>
              <a:rPr lang="en-GB" sz="900" b="0" i="1" u="none" strike="noStrike">
                <a:effectLst/>
                <a:latin typeface="Arial"/>
                <a:cs typeface="Arial"/>
              </a:rPr>
              <a:t>Front Oncol. </a:t>
            </a:r>
            <a:r>
              <a:rPr lang="en-GB" sz="900" b="0" i="0" u="none" strike="noStrike">
                <a:effectLst/>
                <a:latin typeface="Arial"/>
                <a:cs typeface="Arial"/>
              </a:rPr>
              <a:t>2022;12:863043 and Riely GJ, et al. </a:t>
            </a:r>
            <a:r>
              <a:rPr lang="en-GB" sz="900" b="0" i="1" u="none" strike="noStrike">
                <a:effectLst/>
                <a:latin typeface="Arial"/>
                <a:cs typeface="Arial"/>
              </a:rPr>
              <a:t>Future Oncol. </a:t>
            </a:r>
            <a:r>
              <a:rPr lang="en-GB" sz="900" b="0" i="0" u="none" strike="noStrike">
                <a:effectLst/>
                <a:latin typeface="Arial"/>
                <a:cs typeface="Arial"/>
              </a:rPr>
              <a:t>2022;18(7):781-791; Negative feedback loop from </a:t>
            </a:r>
            <a:r>
              <a:rPr lang="en-GB" sz="900" b="0" i="0" u="none" strike="noStrike" err="1">
                <a:effectLst/>
                <a:latin typeface="Arial"/>
                <a:cs typeface="Arial"/>
              </a:rPr>
              <a:t>Kochańczyk</a:t>
            </a:r>
            <a:r>
              <a:rPr lang="en-GB" sz="900" b="0" i="0" u="none" strike="noStrike">
                <a:effectLst/>
                <a:latin typeface="Arial"/>
                <a:cs typeface="Arial"/>
              </a:rPr>
              <a:t> M, et al. </a:t>
            </a:r>
            <a:r>
              <a:rPr lang="en-GB" sz="900" b="0" i="1" u="none" strike="noStrike">
                <a:effectLst/>
                <a:latin typeface="Arial"/>
                <a:cs typeface="Arial"/>
              </a:rPr>
              <a:t>Sci Rep</a:t>
            </a:r>
            <a:r>
              <a:rPr lang="en-GB" sz="900" b="0" i="0" u="none" strike="noStrike">
                <a:effectLst/>
                <a:latin typeface="Arial"/>
                <a:cs typeface="Arial"/>
              </a:rPr>
              <a:t>. 2017;7:38244.</a:t>
            </a:r>
            <a:r>
              <a:rPr lang="en-GB" sz="900" b="0" i="0">
                <a:effectLst/>
                <a:latin typeface="Arial"/>
                <a:cs typeface="Arial"/>
              </a:rPr>
              <a:t>​</a:t>
            </a:r>
            <a:endParaRPr lang="en-GB" sz="900">
              <a:latin typeface="Arial"/>
              <a:cs typeface="Arial"/>
            </a:endParaRPr>
          </a:p>
          <a:p>
            <a:pPr fontAlgn="base">
              <a:lnSpc>
                <a:spcPct val="100000"/>
              </a:lnSpc>
              <a:spcAft>
                <a:spcPct val="0"/>
              </a:spcAft>
              <a:buClrTx/>
              <a:defRPr/>
            </a:pPr>
            <a:r>
              <a:rPr lang="en-GB" sz="900" i="1">
                <a:effectLst/>
                <a:latin typeface="Arial" panose="020B0604020202020204" pitchFamily="34" charset="0"/>
                <a:cs typeface="Arial" panose="020B0604020202020204" pitchFamily="34" charset="0"/>
              </a:rPr>
              <a:t>BRAF</a:t>
            </a:r>
            <a:r>
              <a:rPr lang="en-GB" sz="900">
                <a:effectLst/>
                <a:latin typeface="Arial" panose="020B0604020202020204" pitchFamily="34" charset="0"/>
                <a:cs typeface="Arial" panose="020B0604020202020204" pitchFamily="34" charset="0"/>
              </a:rPr>
              <a:t>, B-Raf proto-oncogene serine/threonine-protein kinase; BRAF, B-Raf serine/threonine-protein kinase; </a:t>
            </a:r>
            <a:r>
              <a:rPr lang="en-GB" sz="900"/>
              <a:t>EGFR, epidermal growth factor receptor; ERK, extracellular signal-regulated kinase; GF, growth factor; MAPK, mitogen-activated protein kinase; MEK, mitogen-activated protein kinase kinase; RAF, rapidly accelerated fibrosarcoma serine/threonine protein kinase; RAS, rat sarcoma virus.</a:t>
            </a:r>
          </a:p>
          <a:p>
            <a:pPr lvl="0" fontAlgn="base">
              <a:lnSpc>
                <a:spcPct val="100000"/>
              </a:lnSpc>
              <a:spcBef>
                <a:spcPts val="0"/>
              </a:spcBef>
              <a:spcAft>
                <a:spcPct val="0"/>
              </a:spcAft>
              <a:buClrTx/>
              <a:defRPr/>
            </a:pPr>
            <a:r>
              <a:rPr lang="en-GB" sz="900"/>
              <a:t>1. Chevallier M, et al. </a:t>
            </a:r>
            <a:r>
              <a:rPr lang="en-GB" sz="900" i="1"/>
              <a:t>World J Clin Oncol. </a:t>
            </a:r>
            <a:r>
              <a:rPr lang="en-GB" sz="900"/>
              <a:t>2021;12(4):217-237; 2. Yan N, et al. </a:t>
            </a:r>
            <a:r>
              <a:rPr lang="en-GB" sz="900" i="1"/>
              <a:t>Front Oncol. </a:t>
            </a:r>
            <a:r>
              <a:rPr lang="en-GB" sz="900"/>
              <a:t>2022;12:863043; </a:t>
            </a:r>
            <a:endParaRPr lang="en-GB" sz="900">
              <a:cs typeface="Arial"/>
            </a:endParaRPr>
          </a:p>
        </p:txBody>
      </p:sp>
      <p:sp>
        <p:nvSpPr>
          <p:cNvPr id="29" name="TextBox 28">
            <a:extLst>
              <a:ext uri="{FF2B5EF4-FFF2-40B4-BE49-F238E27FC236}">
                <a16:creationId xmlns:a16="http://schemas.microsoft.com/office/drawing/2014/main" id="{25EBEC74-8E5B-56C8-3D7D-43334C3417F4}"/>
              </a:ext>
            </a:extLst>
          </p:cNvPr>
          <p:cNvSpPr txBox="1"/>
          <p:nvPr/>
        </p:nvSpPr>
        <p:spPr>
          <a:xfrm>
            <a:off x="7136443" y="1752881"/>
            <a:ext cx="4375733" cy="3779758"/>
          </a:xfrm>
          <a:prstGeom prst="roundRect">
            <a:avLst/>
          </a:prstGeom>
          <a:solidFill>
            <a:srgbClr val="0061A7"/>
          </a:solidFill>
          <a:ln w="12700">
            <a:noFill/>
          </a:ln>
        </p:spPr>
        <p:txBody>
          <a:bodyPr wrap="square" lIns="91440" tIns="45720" rIns="91440" bIns="45720" anchor="t">
            <a:spAutoFit/>
          </a:bodyPr>
          <a:lstStyle/>
          <a:p>
            <a:pPr lvl="0" algn="ctr">
              <a:defRPr/>
            </a:pPr>
            <a:r>
              <a:rPr lang="en-GB" kern="0">
                <a:solidFill>
                  <a:prstClr val="white"/>
                </a:solidFill>
              </a:rPr>
              <a:t>The </a:t>
            </a:r>
            <a:r>
              <a:rPr lang="en-GB" i="1" kern="0">
                <a:solidFill>
                  <a:prstClr val="white"/>
                </a:solidFill>
              </a:rPr>
              <a:t>BRAF</a:t>
            </a:r>
            <a:r>
              <a:rPr lang="en-GB" kern="0">
                <a:solidFill>
                  <a:prstClr val="white"/>
                </a:solidFill>
              </a:rPr>
              <a:t> oncogene encodes BRAF, an intracellular serine/threonine kinase</a:t>
            </a:r>
            <a:r>
              <a:rPr lang="en-GB" kern="0" baseline="30000">
                <a:solidFill>
                  <a:prstClr val="white"/>
                </a:solidFill>
              </a:rPr>
              <a:t>1,2</a:t>
            </a:r>
          </a:p>
          <a:p>
            <a:pPr lvl="0" algn="ctr">
              <a:defRPr/>
            </a:pPr>
            <a:endParaRPr lang="en-GB" kern="0">
              <a:solidFill>
                <a:prstClr val="white"/>
              </a:solidFill>
            </a:endParaRPr>
          </a:p>
          <a:p>
            <a:pPr lvl="0" algn="ctr">
              <a:defRPr/>
            </a:pPr>
            <a:r>
              <a:rPr lang="en-GB" kern="0">
                <a:solidFill>
                  <a:prstClr val="white"/>
                </a:solidFill>
              </a:rPr>
              <a:t>In the MAPK pathway, BRAF has an important role in mediating signal transduction from membrane receptors to DNA</a:t>
            </a:r>
            <a:r>
              <a:rPr lang="en-GB" kern="0" baseline="30000">
                <a:solidFill>
                  <a:prstClr val="white"/>
                </a:solidFill>
              </a:rPr>
              <a:t>1,2</a:t>
            </a:r>
          </a:p>
          <a:p>
            <a:pPr lvl="0" algn="ctr">
              <a:defRPr/>
            </a:pPr>
            <a:endParaRPr lang="en-GB" kern="0">
              <a:solidFill>
                <a:prstClr val="white"/>
              </a:solidFill>
            </a:endParaRPr>
          </a:p>
          <a:p>
            <a:pPr lvl="0" algn="ctr">
              <a:defRPr/>
            </a:pPr>
            <a:r>
              <a:rPr lang="en-GB" kern="0">
                <a:solidFill>
                  <a:prstClr val="white"/>
                </a:solidFill>
              </a:rPr>
              <a:t>Following activation by EGFR, the MAPK pathway modulates normal cell proliferation and survival</a:t>
            </a:r>
            <a:r>
              <a:rPr lang="en-GB" kern="0" baseline="30000">
                <a:solidFill>
                  <a:prstClr val="white"/>
                </a:solidFill>
              </a:rPr>
              <a:t>2</a:t>
            </a:r>
          </a:p>
        </p:txBody>
      </p:sp>
      <p:pic>
        <p:nvPicPr>
          <p:cNvPr id="108" name="Picture 107">
            <a:extLst>
              <a:ext uri="{FF2B5EF4-FFF2-40B4-BE49-F238E27FC236}">
                <a16:creationId xmlns:a16="http://schemas.microsoft.com/office/drawing/2014/main" id="{26C475C0-9718-2DBD-1511-5DD1F8524F0B}"/>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401896" y="1714069"/>
            <a:ext cx="3694104" cy="706384"/>
          </a:xfrm>
          <a:prstGeom prst="rect">
            <a:avLst/>
          </a:prstGeom>
          <a:ln>
            <a:noFill/>
          </a:ln>
        </p:spPr>
      </p:pic>
      <p:sp>
        <p:nvSpPr>
          <p:cNvPr id="109" name="Diamond 108">
            <a:extLst>
              <a:ext uri="{FF2B5EF4-FFF2-40B4-BE49-F238E27FC236}">
                <a16:creationId xmlns:a16="http://schemas.microsoft.com/office/drawing/2014/main" id="{23660A7A-5113-4983-71EC-AC1A598481A8}"/>
              </a:ext>
            </a:extLst>
          </p:cNvPr>
          <p:cNvSpPr/>
          <p:nvPr/>
        </p:nvSpPr>
        <p:spPr>
          <a:xfrm>
            <a:off x="4057996" y="1491690"/>
            <a:ext cx="270345" cy="239443"/>
          </a:xfrm>
          <a:prstGeom prst="diamond">
            <a:avLst/>
          </a:prstGeom>
          <a:solidFill>
            <a:srgbClr val="7030A0"/>
          </a:solidFill>
          <a:ln w="12700" cap="flat" cmpd="sng" algn="ctr">
            <a:solidFill>
              <a:sysClr val="window" lastClr="FFFFFF"/>
            </a:solidFill>
            <a:prstDash val="solid"/>
          </a:ln>
          <a:effectLst/>
        </p:spPr>
        <p:txBody>
          <a:bodyPr lIns="45720" rIns="45720" rtlCol="0" anchor="ctr" anchorCtr="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nvGrpSpPr>
          <p:cNvPr id="110" name="Group 109">
            <a:extLst>
              <a:ext uri="{FF2B5EF4-FFF2-40B4-BE49-F238E27FC236}">
                <a16:creationId xmlns:a16="http://schemas.microsoft.com/office/drawing/2014/main" id="{78753262-A743-4560-CE6B-CD65991EDB9A}"/>
              </a:ext>
            </a:extLst>
          </p:cNvPr>
          <p:cNvGrpSpPr/>
          <p:nvPr/>
        </p:nvGrpSpPr>
        <p:grpSpPr>
          <a:xfrm>
            <a:off x="3268980" y="2319121"/>
            <a:ext cx="1894946" cy="3288972"/>
            <a:chOff x="5116032" y="2606542"/>
            <a:chExt cx="1894946" cy="3288972"/>
          </a:xfrm>
        </p:grpSpPr>
        <p:cxnSp>
          <p:nvCxnSpPr>
            <p:cNvPr id="111" name="Straight Arrow Connector 110">
              <a:extLst>
                <a:ext uri="{FF2B5EF4-FFF2-40B4-BE49-F238E27FC236}">
                  <a16:creationId xmlns:a16="http://schemas.microsoft.com/office/drawing/2014/main" id="{9F825D4E-C1F8-1101-06DD-4FA107BC0964}"/>
                </a:ext>
              </a:extLst>
            </p:cNvPr>
            <p:cNvCxnSpPr/>
            <p:nvPr/>
          </p:nvCxnSpPr>
          <p:spPr>
            <a:xfrm>
              <a:off x="6040220" y="3242217"/>
              <a:ext cx="0" cy="202665"/>
            </a:xfrm>
            <a:prstGeom prst="straightConnector1">
              <a:avLst/>
            </a:prstGeom>
            <a:noFill/>
            <a:ln w="12700" cap="flat" cmpd="sng" algn="ctr">
              <a:solidFill>
                <a:srgbClr val="0061A7"/>
              </a:solidFill>
              <a:prstDash val="solid"/>
              <a:tailEnd type="triangle"/>
            </a:ln>
            <a:effectLst/>
          </p:spPr>
        </p:cxnSp>
        <p:cxnSp>
          <p:nvCxnSpPr>
            <p:cNvPr id="112" name="Straight Arrow Connector 111">
              <a:extLst>
                <a:ext uri="{FF2B5EF4-FFF2-40B4-BE49-F238E27FC236}">
                  <a16:creationId xmlns:a16="http://schemas.microsoft.com/office/drawing/2014/main" id="{05872C09-6C2B-ADCF-247B-1A253F745C94}"/>
                </a:ext>
              </a:extLst>
            </p:cNvPr>
            <p:cNvCxnSpPr/>
            <p:nvPr/>
          </p:nvCxnSpPr>
          <p:spPr>
            <a:xfrm>
              <a:off x="6040220" y="3879104"/>
              <a:ext cx="0" cy="202665"/>
            </a:xfrm>
            <a:prstGeom prst="straightConnector1">
              <a:avLst/>
            </a:prstGeom>
            <a:noFill/>
            <a:ln w="12700" cap="flat" cmpd="sng" algn="ctr">
              <a:solidFill>
                <a:srgbClr val="0061A7"/>
              </a:solidFill>
              <a:prstDash val="solid"/>
              <a:tailEnd type="triangle"/>
            </a:ln>
            <a:effectLst/>
          </p:spPr>
        </p:cxnSp>
        <p:cxnSp>
          <p:nvCxnSpPr>
            <p:cNvPr id="113" name="Straight Arrow Connector 112">
              <a:extLst>
                <a:ext uri="{FF2B5EF4-FFF2-40B4-BE49-F238E27FC236}">
                  <a16:creationId xmlns:a16="http://schemas.microsoft.com/office/drawing/2014/main" id="{706D484A-1A13-5C94-CEC5-9E37FE990D3B}"/>
                </a:ext>
              </a:extLst>
            </p:cNvPr>
            <p:cNvCxnSpPr/>
            <p:nvPr/>
          </p:nvCxnSpPr>
          <p:spPr>
            <a:xfrm>
              <a:off x="6040220" y="4513693"/>
              <a:ext cx="0" cy="202665"/>
            </a:xfrm>
            <a:prstGeom prst="straightConnector1">
              <a:avLst/>
            </a:prstGeom>
            <a:noFill/>
            <a:ln w="12700" cap="flat" cmpd="sng" algn="ctr">
              <a:solidFill>
                <a:srgbClr val="0061A7"/>
              </a:solidFill>
              <a:prstDash val="solid"/>
              <a:tailEnd type="triangle"/>
            </a:ln>
            <a:effectLst/>
          </p:spPr>
        </p:cxnSp>
        <p:sp>
          <p:nvSpPr>
            <p:cNvPr id="114" name="TextBox 23">
              <a:extLst>
                <a:ext uri="{FF2B5EF4-FFF2-40B4-BE49-F238E27FC236}">
                  <a16:creationId xmlns:a16="http://schemas.microsoft.com/office/drawing/2014/main" id="{4E93E898-ADBF-20EC-BC24-F9BDCAA73623}"/>
                </a:ext>
              </a:extLst>
            </p:cNvPr>
            <p:cNvSpPr txBox="1"/>
            <p:nvPr/>
          </p:nvSpPr>
          <p:spPr>
            <a:xfrm>
              <a:off x="5591945" y="4733053"/>
              <a:ext cx="896551" cy="417055"/>
            </a:xfrm>
            <a:prstGeom prst="ellipse">
              <a:avLst/>
            </a:prstGeom>
            <a:solidFill>
              <a:srgbClr val="77BC1F">
                <a:lumMod val="50000"/>
              </a:srgbClr>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ERK</a:t>
              </a:r>
            </a:p>
          </p:txBody>
        </p:sp>
        <p:sp>
          <p:nvSpPr>
            <p:cNvPr id="115" name="TextBox 24">
              <a:extLst>
                <a:ext uri="{FF2B5EF4-FFF2-40B4-BE49-F238E27FC236}">
                  <a16:creationId xmlns:a16="http://schemas.microsoft.com/office/drawing/2014/main" id="{15523358-6C90-B82E-2AA8-A9C36546368D}"/>
                </a:ext>
              </a:extLst>
            </p:cNvPr>
            <p:cNvSpPr txBox="1"/>
            <p:nvPr/>
          </p:nvSpPr>
          <p:spPr>
            <a:xfrm>
              <a:off x="5591945" y="4099340"/>
              <a:ext cx="896551" cy="417055"/>
            </a:xfrm>
            <a:prstGeom prst="ellipse">
              <a:avLst/>
            </a:prstGeom>
            <a:solidFill>
              <a:srgbClr val="74797D"/>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MEK</a:t>
              </a:r>
            </a:p>
          </p:txBody>
        </p:sp>
        <p:sp>
          <p:nvSpPr>
            <p:cNvPr id="116" name="TextBox 25">
              <a:extLst>
                <a:ext uri="{FF2B5EF4-FFF2-40B4-BE49-F238E27FC236}">
                  <a16:creationId xmlns:a16="http://schemas.microsoft.com/office/drawing/2014/main" id="{CB4E689B-8615-3EB3-B086-1A57C7D224F3}"/>
                </a:ext>
              </a:extLst>
            </p:cNvPr>
            <p:cNvSpPr txBox="1"/>
            <p:nvPr/>
          </p:nvSpPr>
          <p:spPr>
            <a:xfrm>
              <a:off x="5591945" y="3465626"/>
              <a:ext cx="896551" cy="432792"/>
            </a:xfrm>
            <a:prstGeom prst="ellipse">
              <a:avLst/>
            </a:prstGeom>
            <a:solidFill>
              <a:srgbClr val="CDC3BB"/>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lIns="36000" rIns="36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RAF</a:t>
              </a:r>
            </a:p>
          </p:txBody>
        </p:sp>
        <p:sp>
          <p:nvSpPr>
            <p:cNvPr id="117" name="TextBox 26">
              <a:extLst>
                <a:ext uri="{FF2B5EF4-FFF2-40B4-BE49-F238E27FC236}">
                  <a16:creationId xmlns:a16="http://schemas.microsoft.com/office/drawing/2014/main" id="{F0A58566-6E39-BE5A-1FC4-3B505D3FCD1D}"/>
                </a:ext>
              </a:extLst>
            </p:cNvPr>
            <p:cNvSpPr txBox="1"/>
            <p:nvPr/>
          </p:nvSpPr>
          <p:spPr>
            <a:xfrm>
              <a:off x="5591945" y="2816175"/>
              <a:ext cx="896551" cy="417055"/>
            </a:xfrm>
            <a:prstGeom prst="ellipse">
              <a:avLst/>
            </a:prstGeom>
            <a:solidFill>
              <a:srgbClr val="77BC1F"/>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RAS</a:t>
              </a:r>
            </a:p>
          </p:txBody>
        </p:sp>
        <p:sp>
          <p:nvSpPr>
            <p:cNvPr id="118" name="TextBox 117">
              <a:extLst>
                <a:ext uri="{FF2B5EF4-FFF2-40B4-BE49-F238E27FC236}">
                  <a16:creationId xmlns:a16="http://schemas.microsoft.com/office/drawing/2014/main" id="{242142A7-3456-0031-628B-F96EAC7CC193}"/>
                </a:ext>
              </a:extLst>
            </p:cNvPr>
            <p:cNvSpPr txBox="1"/>
            <p:nvPr/>
          </p:nvSpPr>
          <p:spPr>
            <a:xfrm>
              <a:off x="5116032" y="5372294"/>
              <a:ext cx="1894946" cy="523220"/>
            </a:xfrm>
            <a:prstGeom prst="rect">
              <a:avLst/>
            </a:prstGeom>
            <a:solidFill>
              <a:srgbClr val="74797D">
                <a:lumMod val="50000"/>
              </a:srgbClr>
            </a:solidFill>
            <a:ln w="25400" cap="flat" cmpd="sng" algn="ctr">
              <a:noFill/>
              <a:prstDash val="solid"/>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Normal cell growth and proliferation </a:t>
              </a:r>
            </a:p>
          </p:txBody>
        </p:sp>
        <p:cxnSp>
          <p:nvCxnSpPr>
            <p:cNvPr id="119" name="Straight Arrow Connector 118">
              <a:extLst>
                <a:ext uri="{FF2B5EF4-FFF2-40B4-BE49-F238E27FC236}">
                  <a16:creationId xmlns:a16="http://schemas.microsoft.com/office/drawing/2014/main" id="{56DCF472-DD10-37BE-A9B3-49B71CA057A7}"/>
                </a:ext>
              </a:extLst>
            </p:cNvPr>
            <p:cNvCxnSpPr/>
            <p:nvPr/>
          </p:nvCxnSpPr>
          <p:spPr>
            <a:xfrm>
              <a:off x="6040220" y="2606542"/>
              <a:ext cx="0" cy="202665"/>
            </a:xfrm>
            <a:prstGeom prst="straightConnector1">
              <a:avLst/>
            </a:prstGeom>
            <a:noFill/>
            <a:ln w="12700" cap="flat" cmpd="sng" algn="ctr">
              <a:solidFill>
                <a:srgbClr val="0061A7"/>
              </a:solidFill>
              <a:prstDash val="solid"/>
              <a:tailEnd type="triangle"/>
            </a:ln>
            <a:effectLst/>
          </p:spPr>
        </p:cxnSp>
        <p:cxnSp>
          <p:nvCxnSpPr>
            <p:cNvPr id="120" name="Straight Arrow Connector 119">
              <a:extLst>
                <a:ext uri="{FF2B5EF4-FFF2-40B4-BE49-F238E27FC236}">
                  <a16:creationId xmlns:a16="http://schemas.microsoft.com/office/drawing/2014/main" id="{50C503EB-C19F-7D3A-1B36-89340617C9F4}"/>
                </a:ext>
              </a:extLst>
            </p:cNvPr>
            <p:cNvCxnSpPr/>
            <p:nvPr/>
          </p:nvCxnSpPr>
          <p:spPr>
            <a:xfrm>
              <a:off x="6040220" y="5150109"/>
              <a:ext cx="0" cy="202665"/>
            </a:xfrm>
            <a:prstGeom prst="straightConnector1">
              <a:avLst/>
            </a:prstGeom>
            <a:noFill/>
            <a:ln w="12700" cap="flat" cmpd="sng" algn="ctr">
              <a:solidFill>
                <a:srgbClr val="0061A7"/>
              </a:solidFill>
              <a:prstDash val="solid"/>
              <a:tailEnd type="triangle"/>
            </a:ln>
            <a:effectLst/>
          </p:spPr>
        </p:cxnSp>
      </p:grpSp>
      <p:sp>
        <p:nvSpPr>
          <p:cNvPr id="121" name="TextBox 12">
            <a:extLst>
              <a:ext uri="{FF2B5EF4-FFF2-40B4-BE49-F238E27FC236}">
                <a16:creationId xmlns:a16="http://schemas.microsoft.com/office/drawing/2014/main" id="{516ABE93-4F59-B217-3DFE-CFDCEA9B5451}"/>
              </a:ext>
            </a:extLst>
          </p:cNvPr>
          <p:cNvSpPr txBox="1"/>
          <p:nvPr/>
        </p:nvSpPr>
        <p:spPr>
          <a:xfrm>
            <a:off x="3214753" y="1430946"/>
            <a:ext cx="735027" cy="266927"/>
          </a:xfrm>
          <a:prstGeom prst="rect">
            <a:avLst/>
          </a:prstGeom>
          <a:solidFill>
            <a:sysClr val="windowText" lastClr="0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Arial"/>
                <a:ea typeface="+mn-ea"/>
                <a:cs typeface="+mn-cs"/>
              </a:rPr>
              <a:t>EGFR</a:t>
            </a:r>
          </a:p>
        </p:txBody>
      </p:sp>
      <p:pic>
        <p:nvPicPr>
          <p:cNvPr id="122" name="Picture 121">
            <a:extLst>
              <a:ext uri="{FF2B5EF4-FFF2-40B4-BE49-F238E27FC236}">
                <a16:creationId xmlns:a16="http://schemas.microsoft.com/office/drawing/2014/main" id="{2539A2A2-94B5-5010-B392-EE055159FD07}"/>
              </a:ext>
            </a:extLst>
          </p:cNvPr>
          <p:cNvPicPr>
            <a:picLocks noChangeAspect="1"/>
          </p:cNvPicPr>
          <p:nvPr/>
        </p:nvPicPr>
        <p:blipFill>
          <a:blip r:embed="rId4">
            <a:duotone>
              <a:prstClr val="black"/>
              <a:srgbClr val="0061A7">
                <a:tint val="45000"/>
                <a:satMod val="400000"/>
              </a:srgbClr>
            </a:duotone>
            <a:extLst>
              <a:ext uri="{28A0092B-C50C-407E-A947-70E740481C1C}">
                <a14:useLocalDpi xmlns:a14="http://schemas.microsoft.com/office/drawing/2010/main" val="0"/>
              </a:ext>
            </a:extLst>
          </a:blip>
          <a:stretch>
            <a:fillRect/>
          </a:stretch>
        </p:blipFill>
        <p:spPr>
          <a:xfrm>
            <a:off x="3956299" y="1671395"/>
            <a:ext cx="473737" cy="664568"/>
          </a:xfrm>
          <a:prstGeom prst="rect">
            <a:avLst/>
          </a:prstGeom>
          <a:effectLst>
            <a:outerShdw blurRad="38100" dist="38100" dir="2700000" algn="tl" rotWithShape="0">
              <a:prstClr val="black">
                <a:alpha val="25000"/>
              </a:prstClr>
            </a:outerShdw>
          </a:effectLst>
        </p:spPr>
      </p:pic>
      <p:grpSp>
        <p:nvGrpSpPr>
          <p:cNvPr id="123" name="Group 122">
            <a:extLst>
              <a:ext uri="{FF2B5EF4-FFF2-40B4-BE49-F238E27FC236}">
                <a16:creationId xmlns:a16="http://schemas.microsoft.com/office/drawing/2014/main" id="{305F0BED-C8C6-7058-45BE-AA52AEDCC7DF}"/>
              </a:ext>
            </a:extLst>
          </p:cNvPr>
          <p:cNvGrpSpPr/>
          <p:nvPr/>
        </p:nvGrpSpPr>
        <p:grpSpPr>
          <a:xfrm>
            <a:off x="4640747" y="2208129"/>
            <a:ext cx="376954" cy="2481095"/>
            <a:chOff x="4640747" y="2208129"/>
            <a:chExt cx="376954" cy="2481095"/>
          </a:xfrm>
        </p:grpSpPr>
        <p:grpSp>
          <p:nvGrpSpPr>
            <p:cNvPr id="124" name="Group 123">
              <a:extLst>
                <a:ext uri="{FF2B5EF4-FFF2-40B4-BE49-F238E27FC236}">
                  <a16:creationId xmlns:a16="http://schemas.microsoft.com/office/drawing/2014/main" id="{07E098BF-A0F6-B66B-ECF7-CFD28DA827E9}"/>
                </a:ext>
              </a:extLst>
            </p:cNvPr>
            <p:cNvGrpSpPr/>
            <p:nvPr/>
          </p:nvGrpSpPr>
          <p:grpSpPr>
            <a:xfrm>
              <a:off x="4640747" y="2302447"/>
              <a:ext cx="376954" cy="2386777"/>
              <a:chOff x="7862540" y="1867671"/>
              <a:chExt cx="282732" cy="1857630"/>
            </a:xfrm>
          </p:grpSpPr>
          <p:cxnSp>
            <p:nvCxnSpPr>
              <p:cNvPr id="126" name="Straight Connector 125">
                <a:extLst>
                  <a:ext uri="{FF2B5EF4-FFF2-40B4-BE49-F238E27FC236}">
                    <a16:creationId xmlns:a16="http://schemas.microsoft.com/office/drawing/2014/main" id="{49514BC8-AF6A-323B-C4D3-DB450D908718}"/>
                  </a:ext>
                </a:extLst>
              </p:cNvPr>
              <p:cNvCxnSpPr>
                <a:cxnSpLocks/>
              </p:cNvCxnSpPr>
              <p:nvPr/>
            </p:nvCxnSpPr>
            <p:spPr>
              <a:xfrm flipH="1">
                <a:off x="8136174" y="1869223"/>
                <a:ext cx="4303" cy="1854142"/>
              </a:xfrm>
              <a:prstGeom prst="line">
                <a:avLst/>
              </a:prstGeom>
              <a:noFill/>
              <a:ln w="22225" cap="flat" cmpd="sng" algn="ctr">
                <a:solidFill>
                  <a:sysClr val="windowText" lastClr="000000"/>
                </a:solidFill>
                <a:prstDash val="dash"/>
              </a:ln>
              <a:effectLst/>
            </p:spPr>
          </p:cxnSp>
          <p:cxnSp>
            <p:nvCxnSpPr>
              <p:cNvPr id="127" name="Straight Connector 126">
                <a:extLst>
                  <a:ext uri="{FF2B5EF4-FFF2-40B4-BE49-F238E27FC236}">
                    <a16:creationId xmlns:a16="http://schemas.microsoft.com/office/drawing/2014/main" id="{9A4D0D10-0404-AFBC-882C-807193FE1C05}"/>
                  </a:ext>
                </a:extLst>
              </p:cNvPr>
              <p:cNvCxnSpPr/>
              <p:nvPr/>
            </p:nvCxnSpPr>
            <p:spPr>
              <a:xfrm flipH="1">
                <a:off x="7903907" y="3723365"/>
                <a:ext cx="241365" cy="1936"/>
              </a:xfrm>
              <a:prstGeom prst="line">
                <a:avLst/>
              </a:prstGeom>
              <a:noFill/>
              <a:ln w="22225" cap="flat" cmpd="sng" algn="ctr">
                <a:solidFill>
                  <a:sysClr val="windowText" lastClr="000000"/>
                </a:solidFill>
                <a:prstDash val="dash"/>
              </a:ln>
              <a:effectLst/>
            </p:spPr>
          </p:cxnSp>
          <p:cxnSp>
            <p:nvCxnSpPr>
              <p:cNvPr id="128" name="Straight Connector 127">
                <a:extLst>
                  <a:ext uri="{FF2B5EF4-FFF2-40B4-BE49-F238E27FC236}">
                    <a16:creationId xmlns:a16="http://schemas.microsoft.com/office/drawing/2014/main" id="{FFA2AF14-716F-6D20-9328-87ADA23C343A}"/>
                  </a:ext>
                </a:extLst>
              </p:cNvPr>
              <p:cNvCxnSpPr/>
              <p:nvPr/>
            </p:nvCxnSpPr>
            <p:spPr>
              <a:xfrm flipH="1">
                <a:off x="7862540" y="1867671"/>
                <a:ext cx="276162" cy="0"/>
              </a:xfrm>
              <a:prstGeom prst="line">
                <a:avLst/>
              </a:prstGeom>
              <a:noFill/>
              <a:ln w="22225" cap="flat" cmpd="sng" algn="ctr">
                <a:solidFill>
                  <a:sysClr val="windowText" lastClr="000000"/>
                </a:solidFill>
                <a:prstDash val="dash"/>
              </a:ln>
              <a:effectLst/>
            </p:spPr>
          </p:cxnSp>
        </p:grpSp>
        <p:cxnSp>
          <p:nvCxnSpPr>
            <p:cNvPr id="125" name="Straight Connector 124">
              <a:extLst>
                <a:ext uri="{FF2B5EF4-FFF2-40B4-BE49-F238E27FC236}">
                  <a16:creationId xmlns:a16="http://schemas.microsoft.com/office/drawing/2014/main" id="{E2BCEBF4-F999-E001-F4F5-4787E8FFF172}"/>
                </a:ext>
              </a:extLst>
            </p:cNvPr>
            <p:cNvCxnSpPr/>
            <p:nvPr/>
          </p:nvCxnSpPr>
          <p:spPr>
            <a:xfrm flipH="1" flipV="1">
              <a:off x="4643384" y="2208129"/>
              <a:ext cx="3694" cy="188637"/>
            </a:xfrm>
            <a:prstGeom prst="line">
              <a:avLst/>
            </a:prstGeom>
            <a:noFill/>
            <a:ln w="22225" cap="flat" cmpd="sng" algn="ctr">
              <a:solidFill>
                <a:sysClr val="windowText" lastClr="000000"/>
              </a:solidFill>
              <a:prstDash val="solid"/>
            </a:ln>
            <a:effectLst/>
          </p:spPr>
        </p:cxnSp>
      </p:grpSp>
      <p:sp>
        <p:nvSpPr>
          <p:cNvPr id="129" name="TextBox 12">
            <a:extLst>
              <a:ext uri="{FF2B5EF4-FFF2-40B4-BE49-F238E27FC236}">
                <a16:creationId xmlns:a16="http://schemas.microsoft.com/office/drawing/2014/main" id="{D22F8F39-A2D2-DCE6-D646-31BA952032FC}"/>
              </a:ext>
            </a:extLst>
          </p:cNvPr>
          <p:cNvSpPr txBox="1"/>
          <p:nvPr/>
        </p:nvSpPr>
        <p:spPr>
          <a:xfrm>
            <a:off x="4216988" y="1423455"/>
            <a:ext cx="497958" cy="2669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Arial"/>
                <a:ea typeface="+mn-ea"/>
                <a:cs typeface="+mn-cs"/>
              </a:rPr>
              <a:t>GF</a:t>
            </a:r>
          </a:p>
        </p:txBody>
      </p:sp>
      <p:sp>
        <p:nvSpPr>
          <p:cNvPr id="130" name="Oval 129">
            <a:extLst>
              <a:ext uri="{FF2B5EF4-FFF2-40B4-BE49-F238E27FC236}">
                <a16:creationId xmlns:a16="http://schemas.microsoft.com/office/drawing/2014/main" id="{5B71DBD7-CA4E-9E28-8926-E5C7EB662D0C}"/>
              </a:ext>
            </a:extLst>
          </p:cNvPr>
          <p:cNvSpPr/>
          <p:nvPr/>
        </p:nvSpPr>
        <p:spPr>
          <a:xfrm>
            <a:off x="2851193" y="3178205"/>
            <a:ext cx="835573" cy="432792"/>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lIns="36000" r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BRAF</a:t>
            </a:r>
          </a:p>
        </p:txBody>
      </p:sp>
    </p:spTree>
    <p:extLst>
      <p:ext uri="{BB962C8B-B14F-4D97-AF65-F5344CB8AC3E}">
        <p14:creationId xmlns:p14="http://schemas.microsoft.com/office/powerpoint/2010/main" val="62332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964D44F-AC08-8CAA-1407-1F2809BC91B6}"/>
              </a:ext>
            </a:extLst>
          </p:cNvPr>
          <p:cNvSpPr/>
          <p:nvPr/>
        </p:nvSpPr>
        <p:spPr>
          <a:xfrm>
            <a:off x="2851193" y="3178205"/>
            <a:ext cx="835573" cy="432792"/>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lIns="36000" r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BRAF</a:t>
            </a:r>
          </a:p>
        </p:txBody>
      </p:sp>
      <p:pic>
        <p:nvPicPr>
          <p:cNvPr id="7" name="Picture 6">
            <a:extLst>
              <a:ext uri="{FF2B5EF4-FFF2-40B4-BE49-F238E27FC236}">
                <a16:creationId xmlns:a16="http://schemas.microsoft.com/office/drawing/2014/main" id="{115B842D-2234-AFCA-966C-C51CE9EB882A}"/>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401896" y="1714069"/>
            <a:ext cx="3694104" cy="706384"/>
          </a:xfrm>
          <a:prstGeom prst="rect">
            <a:avLst/>
          </a:prstGeom>
          <a:ln>
            <a:noFill/>
          </a:ln>
        </p:spPr>
      </p:pic>
      <p:sp>
        <p:nvSpPr>
          <p:cNvPr id="2" name="Title 1">
            <a:extLst>
              <a:ext uri="{FF2B5EF4-FFF2-40B4-BE49-F238E27FC236}">
                <a16:creationId xmlns:a16="http://schemas.microsoft.com/office/drawing/2014/main" id="{9C10DCCC-2A0B-C944-A3F0-1B5DCCB21B67}"/>
              </a:ext>
            </a:extLst>
          </p:cNvPr>
          <p:cNvSpPr>
            <a:spLocks noGrp="1"/>
          </p:cNvSpPr>
          <p:nvPr>
            <p:ph type="title"/>
          </p:nvPr>
        </p:nvSpPr>
        <p:spPr/>
        <p:txBody>
          <a:bodyPr>
            <a:noAutofit/>
          </a:bodyPr>
          <a:lstStyle/>
          <a:p>
            <a:r>
              <a:rPr lang="en-GB" sz="2400" i="1">
                <a:solidFill>
                  <a:srgbClr val="0061A7"/>
                </a:solidFill>
                <a:latin typeface="Arial" pitchFamily="34" charset="0"/>
                <a:ea typeface="ＭＳ Ｐゴシック" charset="0"/>
                <a:cs typeface="Arial" pitchFamily="34" charset="0"/>
              </a:rPr>
              <a:t>BRAF </a:t>
            </a:r>
            <a:r>
              <a:rPr lang="en-GB" sz="2400">
                <a:solidFill>
                  <a:srgbClr val="0061A7"/>
                </a:solidFill>
                <a:latin typeface="Arial" pitchFamily="34" charset="0"/>
                <a:ea typeface="ＭＳ Ｐゴシック" charset="0"/>
                <a:cs typeface="Arial" pitchFamily="34" charset="0"/>
              </a:rPr>
              <a:t>mutations lead to uncontrolled MAPK activation</a:t>
            </a:r>
            <a:endParaRPr lang="en-GB" sz="2400"/>
          </a:p>
        </p:txBody>
      </p:sp>
      <p:sp>
        <p:nvSpPr>
          <p:cNvPr id="10" name="Text Placeholder 4">
            <a:extLst>
              <a:ext uri="{FF2B5EF4-FFF2-40B4-BE49-F238E27FC236}">
                <a16:creationId xmlns:a16="http://schemas.microsoft.com/office/drawing/2014/main" id="{EC387496-D6D2-0A1F-845C-DCCF487C195B}"/>
              </a:ext>
            </a:extLst>
          </p:cNvPr>
          <p:cNvSpPr>
            <a:spLocks noGrp="1"/>
          </p:cNvSpPr>
          <p:nvPr>
            <p:ph type="body" sz="quarter" idx="10"/>
          </p:nvPr>
        </p:nvSpPr>
        <p:spPr/>
        <p:txBody>
          <a:bodyPr/>
          <a:lstStyle/>
          <a:p>
            <a:r>
              <a:rPr lang="en-GB" sz="900" b="0" i="0" u="none" strike="noStrike">
                <a:effectLst/>
                <a:latin typeface="Arial"/>
                <a:cs typeface="Arial"/>
              </a:rPr>
              <a:t>Illustration adapted from Yan N, et al. </a:t>
            </a:r>
            <a:r>
              <a:rPr lang="en-GB" sz="900" b="0" i="1" u="none" strike="noStrike">
                <a:effectLst/>
                <a:latin typeface="Arial"/>
                <a:cs typeface="Arial"/>
              </a:rPr>
              <a:t>Front Oncol. </a:t>
            </a:r>
            <a:r>
              <a:rPr lang="en-GB" sz="900" b="0" i="0" u="none" strike="noStrike">
                <a:effectLst/>
                <a:latin typeface="Arial"/>
                <a:cs typeface="Arial"/>
              </a:rPr>
              <a:t>2022;12:863043 and Riely GJ, et al. </a:t>
            </a:r>
            <a:r>
              <a:rPr lang="en-GB" sz="900" b="0" i="1" u="none" strike="noStrike">
                <a:effectLst/>
                <a:latin typeface="Arial"/>
                <a:cs typeface="Arial"/>
              </a:rPr>
              <a:t>Future Oncol. </a:t>
            </a:r>
            <a:r>
              <a:rPr lang="en-GB" sz="900" b="0" i="0" u="none" strike="noStrike">
                <a:effectLst/>
                <a:latin typeface="Arial"/>
                <a:cs typeface="Arial"/>
              </a:rPr>
              <a:t>2022;18(7):781-791; Negative feedback loop from </a:t>
            </a:r>
            <a:r>
              <a:rPr lang="en-GB" sz="900" b="0" i="0" u="none" strike="noStrike" err="1">
                <a:effectLst/>
                <a:latin typeface="Arial"/>
                <a:cs typeface="Arial"/>
              </a:rPr>
              <a:t>Kochańczyk</a:t>
            </a:r>
            <a:r>
              <a:rPr lang="en-GB" sz="900" b="0" i="0" u="none" strike="noStrike">
                <a:effectLst/>
                <a:latin typeface="Arial"/>
                <a:cs typeface="Arial"/>
              </a:rPr>
              <a:t> M, et al. </a:t>
            </a:r>
            <a:r>
              <a:rPr lang="en-GB" sz="900" b="0" i="1" u="none" strike="noStrike">
                <a:effectLst/>
                <a:latin typeface="Arial"/>
                <a:cs typeface="Arial"/>
              </a:rPr>
              <a:t>Sci Rep</a:t>
            </a:r>
            <a:r>
              <a:rPr lang="en-GB" sz="900" b="0" i="0" u="none" strike="noStrike">
                <a:effectLst/>
                <a:latin typeface="Arial"/>
                <a:cs typeface="Arial"/>
              </a:rPr>
              <a:t>. 2017;7:38244.</a:t>
            </a:r>
            <a:r>
              <a:rPr lang="en-GB" sz="900" b="0" i="0">
                <a:effectLst/>
                <a:latin typeface="Arial"/>
                <a:cs typeface="Arial"/>
              </a:rPr>
              <a:t>​</a:t>
            </a:r>
            <a:endParaRPr lang="en-GB" sz="900">
              <a:latin typeface="Arial"/>
              <a:cs typeface="Arial"/>
            </a:endParaRPr>
          </a:p>
          <a:p>
            <a:pPr lvl="0" fontAlgn="base">
              <a:lnSpc>
                <a:spcPct val="100000"/>
              </a:lnSpc>
              <a:spcAft>
                <a:spcPct val="0"/>
              </a:spcAft>
              <a:buClrTx/>
              <a:defRPr/>
            </a:pPr>
            <a:r>
              <a:rPr lang="en-GB" sz="900" i="1">
                <a:effectLst/>
                <a:latin typeface="Arial" panose="020B0604020202020204" pitchFamily="34" charset="0"/>
                <a:cs typeface="Arial" panose="020B0604020202020204" pitchFamily="34" charset="0"/>
              </a:rPr>
              <a:t>BRAF</a:t>
            </a:r>
            <a:r>
              <a:rPr lang="en-GB" sz="900">
                <a:effectLst/>
                <a:latin typeface="Arial" panose="020B0604020202020204" pitchFamily="34" charset="0"/>
                <a:cs typeface="Arial" panose="020B0604020202020204" pitchFamily="34" charset="0"/>
              </a:rPr>
              <a:t>, B-Raf proto-oncogene serine/threonine-protein kinase; BRAF, B-Raf serine/threonine-protein kinase; </a:t>
            </a:r>
            <a:r>
              <a:rPr lang="en-GB" sz="900"/>
              <a:t>EGFR, epidermal growth factor receptor; ERK, extracellular signal-regulated kinase; GF, growth factor; MAPK, mitogen-activated protein kinase; MEK, mitogen-activated protein kinase kinase; NSCLC, non-small cell lung cancer; RAF, rapidly accelerated fibrosarcoma serine/threonine protein kinase; RAS, rat sarcoma..</a:t>
            </a:r>
          </a:p>
          <a:p>
            <a:pPr fontAlgn="base">
              <a:lnSpc>
                <a:spcPct val="100000"/>
              </a:lnSpc>
              <a:spcAft>
                <a:spcPct val="0"/>
              </a:spcAft>
              <a:buClrTx/>
              <a:defRPr/>
            </a:pPr>
            <a:r>
              <a:rPr lang="en-GB" sz="900"/>
              <a:t>1. Chevallier M, et al. </a:t>
            </a:r>
            <a:r>
              <a:rPr lang="en-GB" sz="900" i="1"/>
              <a:t>World J Clin Oncol. </a:t>
            </a:r>
            <a:r>
              <a:rPr lang="en-GB" sz="900"/>
              <a:t>2021;12(4):217-237; 2. Yan N, et al. </a:t>
            </a:r>
            <a:r>
              <a:rPr lang="en-GB" sz="900" i="1"/>
              <a:t>Front Oncol. </a:t>
            </a:r>
            <a:r>
              <a:rPr lang="en-GB" sz="900"/>
              <a:t>2022;12:863043; </a:t>
            </a:r>
            <a:endParaRPr lang="en-GB" sz="900">
              <a:cs typeface="Arial"/>
            </a:endParaRPr>
          </a:p>
        </p:txBody>
      </p:sp>
      <p:grpSp>
        <p:nvGrpSpPr>
          <p:cNvPr id="43" name="Group 42">
            <a:extLst>
              <a:ext uri="{FF2B5EF4-FFF2-40B4-BE49-F238E27FC236}">
                <a16:creationId xmlns:a16="http://schemas.microsoft.com/office/drawing/2014/main" id="{D98DD413-5593-65D8-ACFD-BB974A26217A}"/>
              </a:ext>
            </a:extLst>
          </p:cNvPr>
          <p:cNvGrpSpPr/>
          <p:nvPr/>
        </p:nvGrpSpPr>
        <p:grpSpPr>
          <a:xfrm>
            <a:off x="3144051" y="1426318"/>
            <a:ext cx="2105015" cy="4184638"/>
            <a:chOff x="4991103" y="1710876"/>
            <a:chExt cx="2105015" cy="4184638"/>
          </a:xfrm>
        </p:grpSpPr>
        <p:grpSp>
          <p:nvGrpSpPr>
            <p:cNvPr id="44" name="Group 43">
              <a:extLst>
                <a:ext uri="{FF2B5EF4-FFF2-40B4-BE49-F238E27FC236}">
                  <a16:creationId xmlns:a16="http://schemas.microsoft.com/office/drawing/2014/main" id="{D66C2303-D0D1-6011-750C-F2EA47DF5A64}"/>
                </a:ext>
              </a:extLst>
            </p:cNvPr>
            <p:cNvGrpSpPr/>
            <p:nvPr/>
          </p:nvGrpSpPr>
          <p:grpSpPr>
            <a:xfrm>
              <a:off x="4991103" y="1710876"/>
              <a:ext cx="2105015" cy="4184638"/>
              <a:chOff x="4991103" y="1482276"/>
              <a:chExt cx="2105015" cy="4184638"/>
            </a:xfrm>
          </p:grpSpPr>
          <p:cxnSp>
            <p:nvCxnSpPr>
              <p:cNvPr id="56" name="Straight Arrow Connector 55">
                <a:extLst>
                  <a:ext uri="{FF2B5EF4-FFF2-40B4-BE49-F238E27FC236}">
                    <a16:creationId xmlns:a16="http://schemas.microsoft.com/office/drawing/2014/main" id="{F45EE289-55D5-BC66-D6E5-B1A2DDA09353}"/>
                  </a:ext>
                </a:extLst>
              </p:cNvPr>
              <p:cNvCxnSpPr/>
              <p:nvPr/>
            </p:nvCxnSpPr>
            <p:spPr>
              <a:xfrm>
                <a:off x="6040220" y="3013617"/>
                <a:ext cx="0" cy="202665"/>
              </a:xfrm>
              <a:prstGeom prst="straightConnector1">
                <a:avLst/>
              </a:prstGeom>
              <a:noFill/>
              <a:ln w="12700" cap="flat" cmpd="sng" algn="ctr">
                <a:solidFill>
                  <a:srgbClr val="0061A7"/>
                </a:solidFill>
                <a:prstDash val="solid"/>
                <a:tailEnd type="triangle"/>
              </a:ln>
              <a:effectLst/>
            </p:spPr>
          </p:cxnSp>
          <p:sp>
            <p:nvSpPr>
              <p:cNvPr id="57" name="TextBox 23">
                <a:extLst>
                  <a:ext uri="{FF2B5EF4-FFF2-40B4-BE49-F238E27FC236}">
                    <a16:creationId xmlns:a16="http://schemas.microsoft.com/office/drawing/2014/main" id="{88E29AF9-C9FB-2554-988D-DDCC714E570E}"/>
                  </a:ext>
                </a:extLst>
              </p:cNvPr>
              <p:cNvSpPr txBox="1"/>
              <p:nvPr/>
            </p:nvSpPr>
            <p:spPr>
              <a:xfrm>
                <a:off x="5591945" y="4504453"/>
                <a:ext cx="896551" cy="417055"/>
              </a:xfrm>
              <a:prstGeom prst="ellipse">
                <a:avLst/>
              </a:prstGeom>
              <a:solidFill>
                <a:srgbClr val="77BC1F">
                  <a:lumMod val="50000"/>
                </a:srgbClr>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ERK</a:t>
                </a:r>
              </a:p>
            </p:txBody>
          </p:sp>
          <p:sp>
            <p:nvSpPr>
              <p:cNvPr id="58" name="TextBox 24">
                <a:extLst>
                  <a:ext uri="{FF2B5EF4-FFF2-40B4-BE49-F238E27FC236}">
                    <a16:creationId xmlns:a16="http://schemas.microsoft.com/office/drawing/2014/main" id="{C24E15FE-2D4D-3936-0367-A31B0AD93851}"/>
                  </a:ext>
                </a:extLst>
              </p:cNvPr>
              <p:cNvSpPr txBox="1"/>
              <p:nvPr/>
            </p:nvSpPr>
            <p:spPr>
              <a:xfrm>
                <a:off x="5591945" y="3870740"/>
                <a:ext cx="896551" cy="417055"/>
              </a:xfrm>
              <a:prstGeom prst="ellipse">
                <a:avLst/>
              </a:prstGeom>
              <a:solidFill>
                <a:srgbClr val="74797D"/>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MEK</a:t>
                </a:r>
              </a:p>
            </p:txBody>
          </p:sp>
          <p:sp>
            <p:nvSpPr>
              <p:cNvPr id="59" name="TextBox 25">
                <a:extLst>
                  <a:ext uri="{FF2B5EF4-FFF2-40B4-BE49-F238E27FC236}">
                    <a16:creationId xmlns:a16="http://schemas.microsoft.com/office/drawing/2014/main" id="{19CA99C5-6EF6-8BCB-19B0-ABABABF7A9CD}"/>
                  </a:ext>
                </a:extLst>
              </p:cNvPr>
              <p:cNvSpPr txBox="1"/>
              <p:nvPr/>
            </p:nvSpPr>
            <p:spPr>
              <a:xfrm>
                <a:off x="5591945" y="3237026"/>
                <a:ext cx="896551" cy="432792"/>
              </a:xfrm>
              <a:prstGeom prst="ellipse">
                <a:avLst/>
              </a:prstGeom>
              <a:solidFill>
                <a:srgbClr val="CDC3BB"/>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lIns="36000" rIns="36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RAF</a:t>
                </a:r>
              </a:p>
            </p:txBody>
          </p:sp>
          <p:sp>
            <p:nvSpPr>
              <p:cNvPr id="60" name="TextBox 26">
                <a:extLst>
                  <a:ext uri="{FF2B5EF4-FFF2-40B4-BE49-F238E27FC236}">
                    <a16:creationId xmlns:a16="http://schemas.microsoft.com/office/drawing/2014/main" id="{AF2EA74D-C0F3-0598-6755-FFC98DD49267}"/>
                  </a:ext>
                </a:extLst>
              </p:cNvPr>
              <p:cNvSpPr txBox="1"/>
              <p:nvPr/>
            </p:nvSpPr>
            <p:spPr>
              <a:xfrm>
                <a:off x="5591945" y="2587575"/>
                <a:ext cx="896551" cy="417055"/>
              </a:xfrm>
              <a:prstGeom prst="ellipse">
                <a:avLst/>
              </a:prstGeom>
              <a:solidFill>
                <a:srgbClr val="77BC1F"/>
              </a:soli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RAS</a:t>
                </a:r>
              </a:p>
            </p:txBody>
          </p:sp>
          <p:sp>
            <p:nvSpPr>
              <p:cNvPr id="62" name="Diamond 61">
                <a:extLst>
                  <a:ext uri="{FF2B5EF4-FFF2-40B4-BE49-F238E27FC236}">
                    <a16:creationId xmlns:a16="http://schemas.microsoft.com/office/drawing/2014/main" id="{C046E993-479C-5E3A-25FD-6C12D0E19C50}"/>
                  </a:ext>
                </a:extLst>
              </p:cNvPr>
              <p:cNvSpPr/>
              <p:nvPr/>
            </p:nvSpPr>
            <p:spPr>
              <a:xfrm>
                <a:off x="5905048" y="1550511"/>
                <a:ext cx="270345" cy="239443"/>
              </a:xfrm>
              <a:prstGeom prst="diamond">
                <a:avLst/>
              </a:prstGeom>
              <a:solidFill>
                <a:srgbClr val="7030A0"/>
              </a:solidFill>
              <a:ln w="12700" cap="flat" cmpd="sng" algn="ctr">
                <a:solidFill>
                  <a:sysClr val="window" lastClr="FFFFFF"/>
                </a:solidFill>
                <a:prstDash val="solid"/>
              </a:ln>
              <a:effectLst/>
            </p:spPr>
            <p:txBody>
              <a:bodyPr lIns="45720" rIns="45720" rtlCol="0" anchor="ctr" anchorCtr="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3" name="TextBox 62">
                <a:extLst>
                  <a:ext uri="{FF2B5EF4-FFF2-40B4-BE49-F238E27FC236}">
                    <a16:creationId xmlns:a16="http://schemas.microsoft.com/office/drawing/2014/main" id="{F6C52257-555A-A945-A55C-E4B1176A7D4C}"/>
                  </a:ext>
                </a:extLst>
              </p:cNvPr>
              <p:cNvSpPr txBox="1"/>
              <p:nvPr/>
            </p:nvSpPr>
            <p:spPr>
              <a:xfrm>
                <a:off x="4991103" y="5143694"/>
                <a:ext cx="2105015" cy="523220"/>
              </a:xfrm>
              <a:prstGeom prst="rect">
                <a:avLst/>
              </a:prstGeom>
              <a:solidFill>
                <a:srgbClr val="74797D">
                  <a:lumMod val="50000"/>
                </a:srgbClr>
              </a:solidFill>
              <a:ln w="25400" cap="flat" cmpd="sng" algn="ctr">
                <a:noFill/>
                <a:prstDash val="solid"/>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mn-cs"/>
                  </a:rPr>
                  <a:t>Uncontrolled cell growth and proliferation </a:t>
                </a:r>
              </a:p>
            </p:txBody>
          </p:sp>
          <p:cxnSp>
            <p:nvCxnSpPr>
              <p:cNvPr id="64" name="Straight Arrow Connector 63">
                <a:extLst>
                  <a:ext uri="{FF2B5EF4-FFF2-40B4-BE49-F238E27FC236}">
                    <a16:creationId xmlns:a16="http://schemas.microsoft.com/office/drawing/2014/main" id="{25594C5D-3996-6CAB-4F1A-1BF2D5C778A1}"/>
                  </a:ext>
                </a:extLst>
              </p:cNvPr>
              <p:cNvCxnSpPr/>
              <p:nvPr/>
            </p:nvCxnSpPr>
            <p:spPr>
              <a:xfrm>
                <a:off x="6040220" y="2377942"/>
                <a:ext cx="0" cy="202665"/>
              </a:xfrm>
              <a:prstGeom prst="straightConnector1">
                <a:avLst/>
              </a:prstGeom>
              <a:noFill/>
              <a:ln w="12700" cap="flat" cmpd="sng" algn="ctr">
                <a:solidFill>
                  <a:srgbClr val="0061A7"/>
                </a:solidFill>
                <a:prstDash val="solid"/>
                <a:tailEnd type="triangle"/>
              </a:ln>
              <a:effectLst/>
            </p:spPr>
          </p:cxnSp>
          <p:sp>
            <p:nvSpPr>
              <p:cNvPr id="69" name="TextBox 12">
                <a:extLst>
                  <a:ext uri="{FF2B5EF4-FFF2-40B4-BE49-F238E27FC236}">
                    <a16:creationId xmlns:a16="http://schemas.microsoft.com/office/drawing/2014/main" id="{CDB84750-09FE-70A1-60D0-79EB11E37167}"/>
                  </a:ext>
                </a:extLst>
              </p:cNvPr>
              <p:cNvSpPr txBox="1"/>
              <p:nvPr/>
            </p:nvSpPr>
            <p:spPr>
              <a:xfrm>
                <a:off x="6064040" y="1482276"/>
                <a:ext cx="497958" cy="2669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Arial"/>
                    <a:ea typeface="+mn-ea"/>
                    <a:cs typeface="+mn-cs"/>
                  </a:rPr>
                  <a:t>GF</a:t>
                </a:r>
              </a:p>
            </p:txBody>
          </p:sp>
        </p:grpSp>
        <p:grpSp>
          <p:nvGrpSpPr>
            <p:cNvPr id="45" name="Group 44">
              <a:extLst>
                <a:ext uri="{FF2B5EF4-FFF2-40B4-BE49-F238E27FC236}">
                  <a16:creationId xmlns:a16="http://schemas.microsoft.com/office/drawing/2014/main" id="{4BA9B31F-A21A-DB0A-F853-B5F090AEB874}"/>
                </a:ext>
              </a:extLst>
            </p:cNvPr>
            <p:cNvGrpSpPr/>
            <p:nvPr/>
          </p:nvGrpSpPr>
          <p:grpSpPr>
            <a:xfrm>
              <a:off x="5314472" y="3353286"/>
              <a:ext cx="866479" cy="2010245"/>
              <a:chOff x="5314472" y="3353286"/>
              <a:chExt cx="866479" cy="2010245"/>
            </a:xfrm>
          </p:grpSpPr>
          <p:cxnSp>
            <p:nvCxnSpPr>
              <p:cNvPr id="46" name="Straight Arrow Connector 45">
                <a:extLst>
                  <a:ext uri="{FF2B5EF4-FFF2-40B4-BE49-F238E27FC236}">
                    <a16:creationId xmlns:a16="http://schemas.microsoft.com/office/drawing/2014/main" id="{05AB9CE7-5A57-0BC4-A390-8DA23741B60C}"/>
                  </a:ext>
                </a:extLst>
              </p:cNvPr>
              <p:cNvCxnSpPr>
                <a:cxnSpLocks/>
              </p:cNvCxnSpPr>
              <p:nvPr/>
            </p:nvCxnSpPr>
            <p:spPr>
              <a:xfrm>
                <a:off x="6046525" y="3896675"/>
                <a:ext cx="0" cy="202665"/>
              </a:xfrm>
              <a:prstGeom prst="straightConnector1">
                <a:avLst/>
              </a:prstGeom>
              <a:noFill/>
              <a:ln w="28575" cap="flat" cmpd="sng" algn="ctr">
                <a:solidFill>
                  <a:srgbClr val="FF0000"/>
                </a:solidFill>
                <a:prstDash val="solid"/>
                <a:tailEnd type="triangle"/>
              </a:ln>
              <a:effectLst/>
            </p:spPr>
          </p:cxnSp>
          <p:cxnSp>
            <p:nvCxnSpPr>
              <p:cNvPr id="47" name="Straight Arrow Connector 46">
                <a:extLst>
                  <a:ext uri="{FF2B5EF4-FFF2-40B4-BE49-F238E27FC236}">
                    <a16:creationId xmlns:a16="http://schemas.microsoft.com/office/drawing/2014/main" id="{6DF49FB9-5B57-EA6D-7BBC-BF692FE7B3C7}"/>
                  </a:ext>
                </a:extLst>
              </p:cNvPr>
              <p:cNvCxnSpPr>
                <a:cxnSpLocks/>
              </p:cNvCxnSpPr>
              <p:nvPr/>
            </p:nvCxnSpPr>
            <p:spPr>
              <a:xfrm>
                <a:off x="6175393" y="3896675"/>
                <a:ext cx="0" cy="202665"/>
              </a:xfrm>
              <a:prstGeom prst="straightConnector1">
                <a:avLst/>
              </a:prstGeom>
              <a:noFill/>
              <a:ln w="28575" cap="flat" cmpd="sng" algn="ctr">
                <a:solidFill>
                  <a:srgbClr val="FF0000"/>
                </a:solidFill>
                <a:prstDash val="solid"/>
                <a:tailEnd type="triangle"/>
              </a:ln>
              <a:effectLst/>
            </p:spPr>
          </p:cxnSp>
          <p:cxnSp>
            <p:nvCxnSpPr>
              <p:cNvPr id="48" name="Straight Arrow Connector 47">
                <a:extLst>
                  <a:ext uri="{FF2B5EF4-FFF2-40B4-BE49-F238E27FC236}">
                    <a16:creationId xmlns:a16="http://schemas.microsoft.com/office/drawing/2014/main" id="{C5EACC5E-03AF-F00B-0398-7AFAD5C094A1}"/>
                  </a:ext>
                </a:extLst>
              </p:cNvPr>
              <p:cNvCxnSpPr>
                <a:cxnSpLocks/>
              </p:cNvCxnSpPr>
              <p:nvPr/>
            </p:nvCxnSpPr>
            <p:spPr>
              <a:xfrm>
                <a:off x="5913718" y="3896675"/>
                <a:ext cx="0" cy="202665"/>
              </a:xfrm>
              <a:prstGeom prst="straightConnector1">
                <a:avLst/>
              </a:prstGeom>
              <a:noFill/>
              <a:ln w="28575" cap="flat" cmpd="sng" algn="ctr">
                <a:solidFill>
                  <a:srgbClr val="FF0000"/>
                </a:solidFill>
                <a:prstDash val="solid"/>
                <a:tailEnd type="triangle"/>
              </a:ln>
              <a:effectLst/>
            </p:spPr>
          </p:cxnSp>
          <p:cxnSp>
            <p:nvCxnSpPr>
              <p:cNvPr id="49" name="Straight Arrow Connector 48">
                <a:extLst>
                  <a:ext uri="{FF2B5EF4-FFF2-40B4-BE49-F238E27FC236}">
                    <a16:creationId xmlns:a16="http://schemas.microsoft.com/office/drawing/2014/main" id="{45A7C0B3-DE66-B303-A313-40A111B34859}"/>
                  </a:ext>
                </a:extLst>
              </p:cNvPr>
              <p:cNvCxnSpPr>
                <a:cxnSpLocks/>
              </p:cNvCxnSpPr>
              <p:nvPr/>
            </p:nvCxnSpPr>
            <p:spPr>
              <a:xfrm>
                <a:off x="6040220" y="4510550"/>
                <a:ext cx="0" cy="202665"/>
              </a:xfrm>
              <a:prstGeom prst="straightConnector1">
                <a:avLst/>
              </a:prstGeom>
              <a:noFill/>
              <a:ln w="28575" cap="flat" cmpd="sng" algn="ctr">
                <a:solidFill>
                  <a:srgbClr val="FF0000"/>
                </a:solidFill>
                <a:prstDash val="solid"/>
                <a:tailEnd type="triangle"/>
              </a:ln>
              <a:effectLst/>
            </p:spPr>
          </p:cxnSp>
          <p:cxnSp>
            <p:nvCxnSpPr>
              <p:cNvPr id="50" name="Straight Arrow Connector 49">
                <a:extLst>
                  <a:ext uri="{FF2B5EF4-FFF2-40B4-BE49-F238E27FC236}">
                    <a16:creationId xmlns:a16="http://schemas.microsoft.com/office/drawing/2014/main" id="{17E94E6D-7808-09FC-CBDE-AB5B58749EFF}"/>
                  </a:ext>
                </a:extLst>
              </p:cNvPr>
              <p:cNvCxnSpPr>
                <a:cxnSpLocks/>
              </p:cNvCxnSpPr>
              <p:nvPr/>
            </p:nvCxnSpPr>
            <p:spPr>
              <a:xfrm>
                <a:off x="6180951" y="4510550"/>
                <a:ext cx="0" cy="202665"/>
              </a:xfrm>
              <a:prstGeom prst="straightConnector1">
                <a:avLst/>
              </a:prstGeom>
              <a:noFill/>
              <a:ln w="28575" cap="flat" cmpd="sng" algn="ctr">
                <a:solidFill>
                  <a:srgbClr val="FF0000"/>
                </a:solidFill>
                <a:prstDash val="solid"/>
                <a:tailEnd type="triangle"/>
              </a:ln>
              <a:effectLst/>
            </p:spPr>
          </p:cxnSp>
          <p:cxnSp>
            <p:nvCxnSpPr>
              <p:cNvPr id="51" name="Straight Arrow Connector 50">
                <a:extLst>
                  <a:ext uri="{FF2B5EF4-FFF2-40B4-BE49-F238E27FC236}">
                    <a16:creationId xmlns:a16="http://schemas.microsoft.com/office/drawing/2014/main" id="{5447E3E4-D59A-F803-9E34-D9AA754893A0}"/>
                  </a:ext>
                </a:extLst>
              </p:cNvPr>
              <p:cNvCxnSpPr>
                <a:cxnSpLocks/>
              </p:cNvCxnSpPr>
              <p:nvPr/>
            </p:nvCxnSpPr>
            <p:spPr>
              <a:xfrm>
                <a:off x="5896784" y="4510550"/>
                <a:ext cx="0" cy="202665"/>
              </a:xfrm>
              <a:prstGeom prst="straightConnector1">
                <a:avLst/>
              </a:prstGeom>
              <a:noFill/>
              <a:ln w="28575" cap="flat" cmpd="sng" algn="ctr">
                <a:solidFill>
                  <a:srgbClr val="FF0000"/>
                </a:solidFill>
                <a:prstDash val="solid"/>
                <a:tailEnd type="triangle"/>
              </a:ln>
              <a:effectLst/>
            </p:spPr>
          </p:cxnSp>
          <p:cxnSp>
            <p:nvCxnSpPr>
              <p:cNvPr id="52" name="Straight Arrow Connector 51">
                <a:extLst>
                  <a:ext uri="{FF2B5EF4-FFF2-40B4-BE49-F238E27FC236}">
                    <a16:creationId xmlns:a16="http://schemas.microsoft.com/office/drawing/2014/main" id="{1AE5E166-2536-9547-C317-6516957C7BB0}"/>
                  </a:ext>
                </a:extLst>
              </p:cNvPr>
              <p:cNvCxnSpPr>
                <a:cxnSpLocks/>
              </p:cNvCxnSpPr>
              <p:nvPr/>
            </p:nvCxnSpPr>
            <p:spPr>
              <a:xfrm>
                <a:off x="6034662" y="5160866"/>
                <a:ext cx="0" cy="202665"/>
              </a:xfrm>
              <a:prstGeom prst="straightConnector1">
                <a:avLst/>
              </a:prstGeom>
              <a:noFill/>
              <a:ln w="28575" cap="flat" cmpd="sng" algn="ctr">
                <a:solidFill>
                  <a:srgbClr val="FF0000"/>
                </a:solidFill>
                <a:prstDash val="solid"/>
                <a:tailEnd type="triangle"/>
              </a:ln>
              <a:effectLst/>
            </p:spPr>
          </p:cxnSp>
          <p:cxnSp>
            <p:nvCxnSpPr>
              <p:cNvPr id="53" name="Straight Arrow Connector 52">
                <a:extLst>
                  <a:ext uri="{FF2B5EF4-FFF2-40B4-BE49-F238E27FC236}">
                    <a16:creationId xmlns:a16="http://schemas.microsoft.com/office/drawing/2014/main" id="{7A8A714D-2501-7BC3-28E2-D274C1FD1910}"/>
                  </a:ext>
                </a:extLst>
              </p:cNvPr>
              <p:cNvCxnSpPr>
                <a:cxnSpLocks/>
              </p:cNvCxnSpPr>
              <p:nvPr/>
            </p:nvCxnSpPr>
            <p:spPr>
              <a:xfrm>
                <a:off x="6175393" y="5160866"/>
                <a:ext cx="0" cy="202665"/>
              </a:xfrm>
              <a:prstGeom prst="straightConnector1">
                <a:avLst/>
              </a:prstGeom>
              <a:noFill/>
              <a:ln w="28575" cap="flat" cmpd="sng" algn="ctr">
                <a:solidFill>
                  <a:srgbClr val="FF0000"/>
                </a:solidFill>
                <a:prstDash val="solid"/>
                <a:tailEnd type="triangle"/>
              </a:ln>
              <a:effectLst/>
            </p:spPr>
          </p:cxnSp>
          <p:cxnSp>
            <p:nvCxnSpPr>
              <p:cNvPr id="54" name="Straight Arrow Connector 53">
                <a:extLst>
                  <a:ext uri="{FF2B5EF4-FFF2-40B4-BE49-F238E27FC236}">
                    <a16:creationId xmlns:a16="http://schemas.microsoft.com/office/drawing/2014/main" id="{EAFA65F4-096B-B49C-50D8-F1BAA9378250}"/>
                  </a:ext>
                </a:extLst>
              </p:cNvPr>
              <p:cNvCxnSpPr>
                <a:cxnSpLocks/>
              </p:cNvCxnSpPr>
              <p:nvPr/>
            </p:nvCxnSpPr>
            <p:spPr>
              <a:xfrm>
                <a:off x="5891226" y="5160866"/>
                <a:ext cx="0" cy="202665"/>
              </a:xfrm>
              <a:prstGeom prst="straightConnector1">
                <a:avLst/>
              </a:prstGeom>
              <a:noFill/>
              <a:ln w="28575" cap="flat" cmpd="sng" algn="ctr">
                <a:solidFill>
                  <a:srgbClr val="FF0000"/>
                </a:solidFill>
                <a:prstDash val="solid"/>
                <a:tailEnd type="triangle"/>
              </a:ln>
              <a:effectLst/>
            </p:spPr>
          </p:cxnSp>
          <p:sp>
            <p:nvSpPr>
              <p:cNvPr id="55" name="Explosion: 14 Points 44">
                <a:extLst>
                  <a:ext uri="{FF2B5EF4-FFF2-40B4-BE49-F238E27FC236}">
                    <a16:creationId xmlns:a16="http://schemas.microsoft.com/office/drawing/2014/main" id="{379D3F95-C263-49F7-238A-0FB99DFBC807}"/>
                  </a:ext>
                </a:extLst>
              </p:cNvPr>
              <p:cNvSpPr/>
              <p:nvPr/>
            </p:nvSpPr>
            <p:spPr>
              <a:xfrm>
                <a:off x="5314472" y="3353286"/>
                <a:ext cx="372895" cy="257997"/>
              </a:xfrm>
              <a:prstGeom prst="irregularSeal2">
                <a:avLst/>
              </a:prstGeom>
              <a:solidFill>
                <a:srgbClr val="FF0000"/>
              </a:solidFill>
              <a:ln w="12700" cap="flat" cmpd="sng" algn="ctr">
                <a:solidFill>
                  <a:sysClr val="windowText" lastClr="000000"/>
                </a:solidFill>
                <a:prstDash val="solid"/>
              </a:ln>
              <a:effectLst/>
            </p:spPr>
            <p:txBody>
              <a:bodyPr lIns="45720" rIns="45720" rtlCol="0" anchor="ctr" anchorCtr="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sp>
        <p:nvSpPr>
          <p:cNvPr id="38" name="TextBox 37">
            <a:extLst>
              <a:ext uri="{FF2B5EF4-FFF2-40B4-BE49-F238E27FC236}">
                <a16:creationId xmlns:a16="http://schemas.microsoft.com/office/drawing/2014/main" id="{5FF39CF3-8A95-4E74-C2E9-3B2D1F88A096}"/>
              </a:ext>
            </a:extLst>
          </p:cNvPr>
          <p:cNvSpPr txBox="1"/>
          <p:nvPr/>
        </p:nvSpPr>
        <p:spPr>
          <a:xfrm>
            <a:off x="7136444" y="1906114"/>
            <a:ext cx="3983494" cy="3166824"/>
          </a:xfrm>
          <a:prstGeom prst="roundRect">
            <a:avLst/>
          </a:prstGeom>
          <a:solidFill>
            <a:srgbClr val="0061A7"/>
          </a:solidFill>
          <a:ln w="12700">
            <a:noFill/>
          </a:ln>
        </p:spPr>
        <p:txBody>
          <a:bodyPr wrap="square" lIns="91440" tIns="45720" rIns="91440" bIns="45720" anchor="ctr">
            <a:spAutoFit/>
          </a:bodyPr>
          <a:lstStyle/>
          <a:p>
            <a:pPr lvl="0" algn="ctr">
              <a:defRPr/>
            </a:pPr>
            <a:r>
              <a:rPr lang="en-GB" i="1" kern="0">
                <a:solidFill>
                  <a:prstClr val="white"/>
                </a:solidFill>
              </a:rPr>
              <a:t>BRAF</a:t>
            </a:r>
            <a:r>
              <a:rPr lang="en-GB" kern="0">
                <a:solidFill>
                  <a:prstClr val="white"/>
                </a:solidFill>
              </a:rPr>
              <a:t> mutations lead to the downstream activation of the MAPK pathway, resulting in uncontrolled cell growth and proliferation</a:t>
            </a:r>
            <a:r>
              <a:rPr lang="en-GB" kern="0" baseline="30000">
                <a:solidFill>
                  <a:prstClr val="white"/>
                </a:solidFill>
              </a:rPr>
              <a:t>1,2</a:t>
            </a:r>
          </a:p>
          <a:p>
            <a:pPr lvl="0" algn="ctr">
              <a:defRPr/>
            </a:pPr>
            <a:endParaRPr lang="en-GB" kern="0">
              <a:solidFill>
                <a:prstClr val="white"/>
              </a:solidFill>
            </a:endParaRPr>
          </a:p>
          <a:p>
            <a:pPr lvl="0" algn="ctr">
              <a:defRPr/>
            </a:pPr>
            <a:r>
              <a:rPr lang="en-GB" kern="0">
                <a:solidFill>
                  <a:prstClr val="white"/>
                </a:solidFill>
              </a:rPr>
              <a:t>This oncogenic activation effect of </a:t>
            </a:r>
            <a:r>
              <a:rPr lang="en-GB" i="1" kern="0">
                <a:solidFill>
                  <a:prstClr val="white"/>
                </a:solidFill>
              </a:rPr>
              <a:t>BRAF</a:t>
            </a:r>
            <a:r>
              <a:rPr lang="en-GB" kern="0">
                <a:solidFill>
                  <a:prstClr val="white"/>
                </a:solidFill>
              </a:rPr>
              <a:t> has been observed in various cancers, including NSCLC</a:t>
            </a:r>
            <a:r>
              <a:rPr lang="en-GB" kern="0" baseline="30000">
                <a:solidFill>
                  <a:prstClr val="white"/>
                </a:solidFill>
              </a:rPr>
              <a:t>1</a:t>
            </a:r>
          </a:p>
        </p:txBody>
      </p:sp>
      <p:sp>
        <p:nvSpPr>
          <p:cNvPr id="4" name="TextBox 12">
            <a:extLst>
              <a:ext uri="{FF2B5EF4-FFF2-40B4-BE49-F238E27FC236}">
                <a16:creationId xmlns:a16="http://schemas.microsoft.com/office/drawing/2014/main" id="{7FD4EE69-7E1C-EC0A-7C28-7AEB20DF4E92}"/>
              </a:ext>
            </a:extLst>
          </p:cNvPr>
          <p:cNvSpPr txBox="1"/>
          <p:nvPr/>
        </p:nvSpPr>
        <p:spPr>
          <a:xfrm>
            <a:off x="3214753" y="1430946"/>
            <a:ext cx="735027" cy="266927"/>
          </a:xfrm>
          <a:prstGeom prst="rect">
            <a:avLst/>
          </a:prstGeom>
          <a:solidFill>
            <a:sysClr val="windowText" lastClr="0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Arial"/>
                <a:ea typeface="+mn-ea"/>
                <a:cs typeface="+mn-cs"/>
              </a:rPr>
              <a:t>EGFR</a:t>
            </a:r>
          </a:p>
        </p:txBody>
      </p:sp>
      <p:pic>
        <p:nvPicPr>
          <p:cNvPr id="8" name="Picture 7">
            <a:extLst>
              <a:ext uri="{FF2B5EF4-FFF2-40B4-BE49-F238E27FC236}">
                <a16:creationId xmlns:a16="http://schemas.microsoft.com/office/drawing/2014/main" id="{21666190-9B5F-6A86-00C5-8F85CD6F82DD}"/>
              </a:ext>
            </a:extLst>
          </p:cNvPr>
          <p:cNvPicPr>
            <a:picLocks noChangeAspect="1"/>
          </p:cNvPicPr>
          <p:nvPr/>
        </p:nvPicPr>
        <p:blipFill>
          <a:blip r:embed="rId4">
            <a:duotone>
              <a:prstClr val="black"/>
              <a:srgbClr val="0061A7">
                <a:tint val="45000"/>
                <a:satMod val="400000"/>
              </a:srgbClr>
            </a:duotone>
            <a:extLst>
              <a:ext uri="{28A0092B-C50C-407E-A947-70E740481C1C}">
                <a14:useLocalDpi xmlns:a14="http://schemas.microsoft.com/office/drawing/2010/main" val="0"/>
              </a:ext>
            </a:extLst>
          </a:blip>
          <a:stretch>
            <a:fillRect/>
          </a:stretch>
        </p:blipFill>
        <p:spPr>
          <a:xfrm>
            <a:off x="3956299" y="1671395"/>
            <a:ext cx="473737" cy="664568"/>
          </a:xfrm>
          <a:prstGeom prst="rect">
            <a:avLst/>
          </a:prstGeom>
          <a:effectLst>
            <a:outerShdw blurRad="38100" dist="38100" dir="2700000" algn="tl" rotWithShape="0">
              <a:prstClr val="black">
                <a:alpha val="25000"/>
              </a:prstClr>
            </a:outerShdw>
          </a:effectLst>
        </p:spPr>
      </p:pic>
      <p:grpSp>
        <p:nvGrpSpPr>
          <p:cNvPr id="13" name="Group 12">
            <a:extLst>
              <a:ext uri="{FF2B5EF4-FFF2-40B4-BE49-F238E27FC236}">
                <a16:creationId xmlns:a16="http://schemas.microsoft.com/office/drawing/2014/main" id="{DA3B4C6D-5451-8C91-B05B-CFA4546A55A4}"/>
              </a:ext>
            </a:extLst>
          </p:cNvPr>
          <p:cNvGrpSpPr/>
          <p:nvPr/>
        </p:nvGrpSpPr>
        <p:grpSpPr>
          <a:xfrm>
            <a:off x="4640747" y="2208129"/>
            <a:ext cx="376954" cy="2481096"/>
            <a:chOff x="4640747" y="2208129"/>
            <a:chExt cx="376954" cy="2481096"/>
          </a:xfrm>
        </p:grpSpPr>
        <p:grpSp>
          <p:nvGrpSpPr>
            <p:cNvPr id="14" name="Group 13">
              <a:extLst>
                <a:ext uri="{FF2B5EF4-FFF2-40B4-BE49-F238E27FC236}">
                  <a16:creationId xmlns:a16="http://schemas.microsoft.com/office/drawing/2014/main" id="{ACC119A0-9478-524F-A27C-FC08117689FA}"/>
                </a:ext>
              </a:extLst>
            </p:cNvPr>
            <p:cNvGrpSpPr/>
            <p:nvPr/>
          </p:nvGrpSpPr>
          <p:grpSpPr>
            <a:xfrm>
              <a:off x="4640747" y="2302447"/>
              <a:ext cx="376954" cy="2386778"/>
              <a:chOff x="7862540" y="1867671"/>
              <a:chExt cx="282732" cy="1857630"/>
            </a:xfrm>
          </p:grpSpPr>
          <p:cxnSp>
            <p:nvCxnSpPr>
              <p:cNvPr id="16" name="Straight Connector 15">
                <a:extLst>
                  <a:ext uri="{FF2B5EF4-FFF2-40B4-BE49-F238E27FC236}">
                    <a16:creationId xmlns:a16="http://schemas.microsoft.com/office/drawing/2014/main" id="{6B77D852-C72B-A39B-B1A3-DFBDBA6078FA}"/>
                  </a:ext>
                </a:extLst>
              </p:cNvPr>
              <p:cNvCxnSpPr>
                <a:cxnSpLocks/>
              </p:cNvCxnSpPr>
              <p:nvPr/>
            </p:nvCxnSpPr>
            <p:spPr>
              <a:xfrm flipH="1">
                <a:off x="8136174" y="1869223"/>
                <a:ext cx="4303" cy="1854142"/>
              </a:xfrm>
              <a:prstGeom prst="line">
                <a:avLst/>
              </a:prstGeom>
              <a:noFill/>
              <a:ln w="22225" cap="flat" cmpd="sng" algn="ctr">
                <a:solidFill>
                  <a:sysClr val="windowText" lastClr="000000"/>
                </a:solidFill>
                <a:prstDash val="dash"/>
              </a:ln>
              <a:effectLst/>
            </p:spPr>
          </p:cxnSp>
          <p:cxnSp>
            <p:nvCxnSpPr>
              <p:cNvPr id="17" name="Straight Connector 16">
                <a:extLst>
                  <a:ext uri="{FF2B5EF4-FFF2-40B4-BE49-F238E27FC236}">
                    <a16:creationId xmlns:a16="http://schemas.microsoft.com/office/drawing/2014/main" id="{9C3A7B56-7F9A-73F9-9AD5-68FAA7609A80}"/>
                  </a:ext>
                </a:extLst>
              </p:cNvPr>
              <p:cNvCxnSpPr/>
              <p:nvPr/>
            </p:nvCxnSpPr>
            <p:spPr>
              <a:xfrm flipH="1">
                <a:off x="7903907" y="3723365"/>
                <a:ext cx="241365" cy="1936"/>
              </a:xfrm>
              <a:prstGeom prst="line">
                <a:avLst/>
              </a:prstGeom>
              <a:noFill/>
              <a:ln w="22225" cap="flat" cmpd="sng" algn="ctr">
                <a:solidFill>
                  <a:sysClr val="windowText" lastClr="000000"/>
                </a:solidFill>
                <a:prstDash val="dash"/>
              </a:ln>
              <a:effectLst/>
            </p:spPr>
          </p:cxnSp>
          <p:cxnSp>
            <p:nvCxnSpPr>
              <p:cNvPr id="18" name="Straight Connector 17">
                <a:extLst>
                  <a:ext uri="{FF2B5EF4-FFF2-40B4-BE49-F238E27FC236}">
                    <a16:creationId xmlns:a16="http://schemas.microsoft.com/office/drawing/2014/main" id="{8D130AAD-A491-FEB8-ACF8-7F78B74B6FFA}"/>
                  </a:ext>
                </a:extLst>
              </p:cNvPr>
              <p:cNvCxnSpPr/>
              <p:nvPr/>
            </p:nvCxnSpPr>
            <p:spPr>
              <a:xfrm flipH="1">
                <a:off x="7862540" y="1867671"/>
                <a:ext cx="276162" cy="0"/>
              </a:xfrm>
              <a:prstGeom prst="line">
                <a:avLst/>
              </a:prstGeom>
              <a:noFill/>
              <a:ln w="22225" cap="flat" cmpd="sng" algn="ctr">
                <a:solidFill>
                  <a:sysClr val="windowText" lastClr="000000"/>
                </a:solidFill>
                <a:prstDash val="dash"/>
              </a:ln>
              <a:effectLst/>
            </p:spPr>
          </p:cxnSp>
        </p:grpSp>
        <p:cxnSp>
          <p:nvCxnSpPr>
            <p:cNvPr id="15" name="Straight Connector 14">
              <a:extLst>
                <a:ext uri="{FF2B5EF4-FFF2-40B4-BE49-F238E27FC236}">
                  <a16:creationId xmlns:a16="http://schemas.microsoft.com/office/drawing/2014/main" id="{5E5A8F25-2947-8B5A-076F-79A4A655D2C3}"/>
                </a:ext>
              </a:extLst>
            </p:cNvPr>
            <p:cNvCxnSpPr/>
            <p:nvPr/>
          </p:nvCxnSpPr>
          <p:spPr>
            <a:xfrm flipH="1" flipV="1">
              <a:off x="4643384" y="2208129"/>
              <a:ext cx="3694" cy="188637"/>
            </a:xfrm>
            <a:prstGeom prst="line">
              <a:avLst/>
            </a:prstGeom>
            <a:noFill/>
            <a:ln w="22225" cap="flat" cmpd="sng" algn="ctr">
              <a:solidFill>
                <a:sysClr val="windowText" lastClr="000000"/>
              </a:solidFill>
              <a:prstDash val="solid"/>
            </a:ln>
            <a:effectLst/>
          </p:spPr>
        </p:cxnSp>
      </p:grpSp>
    </p:spTree>
    <p:extLst>
      <p:ext uri="{BB962C8B-B14F-4D97-AF65-F5344CB8AC3E}">
        <p14:creationId xmlns:p14="http://schemas.microsoft.com/office/powerpoint/2010/main" val="89315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Oval 107">
            <a:extLst>
              <a:ext uri="{FF2B5EF4-FFF2-40B4-BE49-F238E27FC236}">
                <a16:creationId xmlns:a16="http://schemas.microsoft.com/office/drawing/2014/main" id="{C45A589B-9285-3E54-2B79-A196C412049E}"/>
              </a:ext>
            </a:extLst>
          </p:cNvPr>
          <p:cNvSpPr/>
          <p:nvPr/>
        </p:nvSpPr>
        <p:spPr>
          <a:xfrm>
            <a:off x="4951013" y="2604095"/>
            <a:ext cx="789897" cy="445773"/>
          </a:xfrm>
          <a:prstGeom prst="ellipse">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BRAF</a:t>
            </a:r>
            <a:br>
              <a:rPr lang="en-US" sz="1000" b="1">
                <a:solidFill>
                  <a:schemeClr val="bg1"/>
                </a:solidFill>
              </a:rPr>
            </a:br>
            <a:r>
              <a:rPr lang="en-US" sz="900" b="1">
                <a:solidFill>
                  <a:schemeClr val="bg1"/>
                </a:solidFill>
              </a:rPr>
              <a:t>non-V600</a:t>
            </a:r>
          </a:p>
        </p:txBody>
      </p:sp>
      <p:grpSp>
        <p:nvGrpSpPr>
          <p:cNvPr id="45" name="Group 44">
            <a:extLst>
              <a:ext uri="{FF2B5EF4-FFF2-40B4-BE49-F238E27FC236}">
                <a16:creationId xmlns:a16="http://schemas.microsoft.com/office/drawing/2014/main" id="{B8CD9A7A-8798-2B61-6E44-B1D0AE41B6CF}"/>
              </a:ext>
            </a:extLst>
          </p:cNvPr>
          <p:cNvGrpSpPr/>
          <p:nvPr/>
        </p:nvGrpSpPr>
        <p:grpSpPr>
          <a:xfrm>
            <a:off x="1312751" y="1799842"/>
            <a:ext cx="2579799" cy="327424"/>
            <a:chOff x="1312751" y="1799842"/>
            <a:chExt cx="2579799" cy="327424"/>
          </a:xfrm>
        </p:grpSpPr>
        <p:sp>
          <p:nvSpPr>
            <p:cNvPr id="40" name="Rectangle 39">
              <a:extLst>
                <a:ext uri="{FF2B5EF4-FFF2-40B4-BE49-F238E27FC236}">
                  <a16:creationId xmlns:a16="http://schemas.microsoft.com/office/drawing/2014/main" id="{3E59D018-F414-E25F-69DC-A61F09648B33}"/>
                </a:ext>
              </a:extLst>
            </p:cNvPr>
            <p:cNvSpPr/>
            <p:nvPr/>
          </p:nvSpPr>
          <p:spPr>
            <a:xfrm>
              <a:off x="1312751" y="1801336"/>
              <a:ext cx="2576624" cy="32593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1611FC8D-0BC1-854C-5F5D-14BD41495752}"/>
                </a:ext>
              </a:extLst>
            </p:cNvPr>
            <p:cNvCxnSpPr>
              <a:cxnSpLocks/>
            </p:cNvCxnSpPr>
            <p:nvPr/>
          </p:nvCxnSpPr>
          <p:spPr>
            <a:xfrm>
              <a:off x="1312751" y="1799842"/>
              <a:ext cx="2579799" cy="0"/>
            </a:xfrm>
            <a:prstGeom prst="line">
              <a:avLst/>
            </a:prstGeom>
            <a:ln w="38100">
              <a:solidFill>
                <a:srgbClr val="FFFF00"/>
              </a:solidFill>
            </a:ln>
            <a:effectLst>
              <a:outerShdw blurRad="25400" dist="12700" dir="5400000" algn="tl" rotWithShape="0">
                <a:prstClr val="black">
                  <a:alpha val="20296"/>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B47D151-0426-2960-3664-41BA4980F6DD}"/>
                </a:ext>
              </a:extLst>
            </p:cNvPr>
            <p:cNvCxnSpPr>
              <a:cxnSpLocks/>
            </p:cNvCxnSpPr>
            <p:nvPr/>
          </p:nvCxnSpPr>
          <p:spPr>
            <a:xfrm>
              <a:off x="1312751" y="2123692"/>
              <a:ext cx="2579799" cy="0"/>
            </a:xfrm>
            <a:prstGeom prst="line">
              <a:avLst/>
            </a:prstGeom>
            <a:ln w="38100">
              <a:solidFill>
                <a:srgbClr val="FFFF00"/>
              </a:solidFill>
            </a:ln>
            <a:effectLst>
              <a:outerShdw blurRad="25400" dist="12700" dir="5400000" algn="tl" rotWithShape="0">
                <a:prstClr val="black">
                  <a:alpha val="20296"/>
                </a:prstClr>
              </a:outerShdw>
            </a:effectLst>
          </p:spPr>
          <p:style>
            <a:lnRef idx="1">
              <a:schemeClr val="accent1"/>
            </a:lnRef>
            <a:fillRef idx="0">
              <a:schemeClr val="accent1"/>
            </a:fillRef>
            <a:effectRef idx="0">
              <a:schemeClr val="accent1"/>
            </a:effectRef>
            <a:fontRef idx="minor">
              <a:schemeClr val="tx1"/>
            </a:fontRef>
          </p:style>
        </p:cxnSp>
      </p:grpSp>
      <p:sp>
        <p:nvSpPr>
          <p:cNvPr id="141" name="Text Placeholder 140">
            <a:extLst>
              <a:ext uri="{FF2B5EF4-FFF2-40B4-BE49-F238E27FC236}">
                <a16:creationId xmlns:a16="http://schemas.microsoft.com/office/drawing/2014/main" id="{658592C7-4116-E964-5ADB-08BA38D22AE9}"/>
              </a:ext>
            </a:extLst>
          </p:cNvPr>
          <p:cNvSpPr>
            <a:spLocks noGrp="1"/>
          </p:cNvSpPr>
          <p:nvPr>
            <p:ph type="body" sz="quarter" idx="10"/>
          </p:nvPr>
        </p:nvSpPr>
        <p:spPr>
          <a:xfrm>
            <a:off x="838200" y="6305550"/>
            <a:ext cx="10515600" cy="327025"/>
          </a:xfrm>
        </p:spPr>
        <p:txBody>
          <a:bodyPr/>
          <a:lstStyle/>
          <a:p>
            <a:r>
              <a:rPr lang="en-GB" sz="900" i="1">
                <a:effectLst/>
                <a:latin typeface="Arial" panose="020B0604020202020204" pitchFamily="34" charset="0"/>
                <a:cs typeface="Arial" panose="020B0604020202020204" pitchFamily="34" charset="0"/>
              </a:rPr>
              <a:t>BRAF</a:t>
            </a:r>
            <a:r>
              <a:rPr lang="en-GB" sz="900">
                <a:effectLst/>
                <a:latin typeface="Arial" panose="020B0604020202020204" pitchFamily="34" charset="0"/>
                <a:cs typeface="Arial" panose="020B0604020202020204" pitchFamily="34" charset="0"/>
              </a:rPr>
              <a:t>, B-Raf proto-oncogene serine/threonine-protein kinase; BRAF, B-Raf serine/threonine-protein kinase; CRAF, C-Raf serine/threonine-protein kinase RAS, rat sarcoma virus; RTK, receptor tyrosine-kinases; SHC, </a:t>
            </a:r>
            <a:r>
              <a:rPr lang="en-GB">
                <a:latin typeface="Arial" panose="020B0604020202020204" pitchFamily="34" charset="0"/>
                <a:cs typeface="Arial" panose="020B0604020202020204" pitchFamily="34" charset="0"/>
              </a:rPr>
              <a:t>SHC </a:t>
            </a:r>
            <a:r>
              <a:rPr lang="en-GB" err="1">
                <a:latin typeface="Arial" panose="020B0604020202020204" pitchFamily="34" charset="0"/>
                <a:cs typeface="Arial" panose="020B0604020202020204" pitchFamily="34" charset="0"/>
              </a:rPr>
              <a:t>signaling</a:t>
            </a:r>
            <a:r>
              <a:rPr lang="en-GB">
                <a:latin typeface="Arial" panose="020B0604020202020204" pitchFamily="34" charset="0"/>
                <a:cs typeface="Arial" panose="020B0604020202020204" pitchFamily="34" charset="0"/>
              </a:rPr>
              <a:t> adaptor protein; </a:t>
            </a:r>
            <a:r>
              <a:rPr lang="en-GB" sz="900">
                <a:effectLst/>
                <a:latin typeface="Arial" panose="020B0604020202020204" pitchFamily="34" charset="0"/>
                <a:cs typeface="Arial" panose="020B0604020202020204" pitchFamily="34" charset="0"/>
              </a:rPr>
              <a:t>SOS, son of </a:t>
            </a:r>
            <a:r>
              <a:rPr lang="en-GB" sz="900" err="1">
                <a:effectLst/>
                <a:latin typeface="Arial" panose="020B0604020202020204" pitchFamily="34" charset="0"/>
                <a:cs typeface="Arial" panose="020B0604020202020204" pitchFamily="34" charset="0"/>
              </a:rPr>
              <a:t>sevenless</a:t>
            </a:r>
            <a:r>
              <a:rPr lang="en-GB" sz="900">
                <a:effectLst/>
                <a:latin typeface="Arial" panose="020B0604020202020204" pitchFamily="34" charset="0"/>
                <a:cs typeface="Arial" panose="020B0604020202020204" pitchFamily="34" charset="0"/>
              </a:rPr>
              <a:t> protein.</a:t>
            </a:r>
            <a:endParaRPr lang="en-GB"/>
          </a:p>
          <a:p>
            <a:r>
              <a:rPr lang="en-GB" err="1"/>
              <a:t>Riudavets</a:t>
            </a:r>
            <a:r>
              <a:rPr lang="en-GB"/>
              <a:t> M, et al. </a:t>
            </a:r>
            <a:r>
              <a:rPr lang="en-GB" i="1"/>
              <a:t>Lung Cancer</a:t>
            </a:r>
            <a:r>
              <a:rPr lang="en-GB"/>
              <a:t>. 2022;169:102-114.</a:t>
            </a:r>
          </a:p>
        </p:txBody>
      </p:sp>
      <p:sp>
        <p:nvSpPr>
          <p:cNvPr id="3" name="Titre 2">
            <a:extLst>
              <a:ext uri="{FF2B5EF4-FFF2-40B4-BE49-F238E27FC236}">
                <a16:creationId xmlns:a16="http://schemas.microsoft.com/office/drawing/2014/main" id="{0270A089-0210-88C0-FFFE-3D7C5428901C}"/>
              </a:ext>
            </a:extLst>
          </p:cNvPr>
          <p:cNvSpPr>
            <a:spLocks noGrp="1"/>
          </p:cNvSpPr>
          <p:nvPr>
            <p:ph type="title"/>
          </p:nvPr>
        </p:nvSpPr>
        <p:spPr/>
        <p:txBody>
          <a:bodyPr>
            <a:normAutofit/>
          </a:bodyPr>
          <a:lstStyle/>
          <a:p>
            <a:r>
              <a:rPr lang="fr-FR" sz="2400">
                <a:solidFill>
                  <a:srgbClr val="0061A7"/>
                </a:solidFill>
                <a:latin typeface="Arial" pitchFamily="34" charset="0"/>
                <a:ea typeface="ＭＳ Ｐゴシック" charset="0"/>
                <a:cs typeface="Arial" pitchFamily="34" charset="0"/>
              </a:rPr>
              <a:t>There are three </a:t>
            </a:r>
            <a:r>
              <a:rPr lang="en-GB" sz="2400">
                <a:solidFill>
                  <a:srgbClr val="0061A7"/>
                </a:solidFill>
                <a:latin typeface="Arial" pitchFamily="34" charset="0"/>
                <a:ea typeface="ＭＳ Ｐゴシック" charset="0"/>
                <a:cs typeface="Arial" pitchFamily="34" charset="0"/>
              </a:rPr>
              <a:t>different</a:t>
            </a:r>
            <a:r>
              <a:rPr lang="fr-FR" sz="2400">
                <a:solidFill>
                  <a:srgbClr val="0061A7"/>
                </a:solidFill>
                <a:latin typeface="Arial" pitchFamily="34" charset="0"/>
                <a:ea typeface="ＭＳ Ｐゴシック" charset="0"/>
                <a:cs typeface="Arial" pitchFamily="34" charset="0"/>
              </a:rPr>
              <a:t> </a:t>
            </a:r>
            <a:r>
              <a:rPr lang="fr-FR" sz="2400" i="1">
                <a:solidFill>
                  <a:srgbClr val="0061A7"/>
                </a:solidFill>
                <a:latin typeface="Arial" pitchFamily="34" charset="0"/>
                <a:ea typeface="ＭＳ Ｐゴシック" charset="0"/>
                <a:cs typeface="Arial" pitchFamily="34" charset="0"/>
              </a:rPr>
              <a:t>BRAF</a:t>
            </a:r>
            <a:r>
              <a:rPr lang="fr-FR" sz="2400">
                <a:solidFill>
                  <a:srgbClr val="0061A7"/>
                </a:solidFill>
                <a:latin typeface="Arial" pitchFamily="34" charset="0"/>
                <a:ea typeface="ＭＳ Ｐゴシック" charset="0"/>
                <a:cs typeface="Arial" pitchFamily="34" charset="0"/>
              </a:rPr>
              <a:t> mutation classes</a:t>
            </a:r>
            <a:endParaRPr lang="en-GB" sz="2400">
              <a:solidFill>
                <a:srgbClr val="0061A7"/>
              </a:solidFill>
              <a:latin typeface="Arial" pitchFamily="34" charset="0"/>
              <a:ea typeface="ＭＳ Ｐゴシック" charset="0"/>
              <a:cs typeface="Arial" pitchFamily="34" charset="0"/>
            </a:endParaRPr>
          </a:p>
        </p:txBody>
      </p:sp>
      <p:sp>
        <p:nvSpPr>
          <p:cNvPr id="4" name="ZoneTexte 3">
            <a:extLst>
              <a:ext uri="{FF2B5EF4-FFF2-40B4-BE49-F238E27FC236}">
                <a16:creationId xmlns:a16="http://schemas.microsoft.com/office/drawing/2014/main" id="{D5A1E650-659A-BF05-0AB8-DC6D037E0D66}"/>
              </a:ext>
            </a:extLst>
          </p:cNvPr>
          <p:cNvSpPr txBox="1"/>
          <p:nvPr/>
        </p:nvSpPr>
        <p:spPr>
          <a:xfrm>
            <a:off x="1312751" y="4143562"/>
            <a:ext cx="2626040" cy="1277273"/>
          </a:xfrm>
          <a:prstGeom prst="rect">
            <a:avLst/>
          </a:prstGeom>
          <a:noFill/>
        </p:spPr>
        <p:txBody>
          <a:bodyPr wrap="none" rtlCol="0">
            <a:spAutoFit/>
          </a:bodyPr>
          <a:lstStyle/>
          <a:p>
            <a:pPr>
              <a:spcAft>
                <a:spcPts val="600"/>
              </a:spcAft>
            </a:pPr>
            <a:r>
              <a:rPr lang="en-GB" sz="1600" b="1"/>
              <a:t>Class I </a:t>
            </a:r>
            <a:r>
              <a:rPr lang="en-GB" sz="1600" b="1" i="1"/>
              <a:t>BRAF</a:t>
            </a:r>
            <a:r>
              <a:rPr lang="en-GB" sz="1600" b="1"/>
              <a:t> mutations</a:t>
            </a:r>
            <a:r>
              <a:rPr lang="en-GB" sz="1600"/>
              <a:t>: </a:t>
            </a:r>
          </a:p>
          <a:p>
            <a:pPr marL="180975" indent="-180975">
              <a:buFont typeface="Arial" panose="020B0604020202020204" pitchFamily="34" charset="0"/>
              <a:buChar char="•"/>
            </a:pPr>
            <a:r>
              <a:rPr lang="en-GB" sz="1400"/>
              <a:t>RAS-independent</a:t>
            </a:r>
          </a:p>
          <a:p>
            <a:pPr marL="180975" indent="-180975">
              <a:buFont typeface="Arial" panose="020B0604020202020204" pitchFamily="34" charset="0"/>
              <a:buChar char="•"/>
            </a:pPr>
            <a:r>
              <a:rPr lang="en-GB" sz="1400"/>
              <a:t>Higher kinase activity</a:t>
            </a:r>
          </a:p>
          <a:p>
            <a:pPr marL="180975" indent="-180975">
              <a:buFont typeface="Arial" panose="020B0604020202020204" pitchFamily="34" charset="0"/>
              <a:buChar char="•"/>
            </a:pPr>
            <a:r>
              <a:rPr lang="en-GB" sz="1400"/>
              <a:t>Monomers</a:t>
            </a:r>
          </a:p>
          <a:p>
            <a:pPr marL="180975" indent="-180975">
              <a:buFont typeface="Arial" panose="020B0604020202020204" pitchFamily="34" charset="0"/>
              <a:buChar char="•"/>
            </a:pPr>
            <a:r>
              <a:rPr lang="en-GB" sz="1400"/>
              <a:t>V600E/K/D/R/M/G</a:t>
            </a:r>
          </a:p>
        </p:txBody>
      </p:sp>
      <p:sp>
        <p:nvSpPr>
          <p:cNvPr id="6" name="ZoneTexte 5">
            <a:extLst>
              <a:ext uri="{FF2B5EF4-FFF2-40B4-BE49-F238E27FC236}">
                <a16:creationId xmlns:a16="http://schemas.microsoft.com/office/drawing/2014/main" id="{73AB35D8-9313-9D90-BACC-7BCC7D5DD9D9}"/>
              </a:ext>
            </a:extLst>
          </p:cNvPr>
          <p:cNvSpPr txBox="1"/>
          <p:nvPr/>
        </p:nvSpPr>
        <p:spPr>
          <a:xfrm>
            <a:off x="4579559" y="4140592"/>
            <a:ext cx="3016306" cy="1977464"/>
          </a:xfrm>
          <a:prstGeom prst="rect">
            <a:avLst/>
          </a:prstGeom>
          <a:noFill/>
        </p:spPr>
        <p:txBody>
          <a:bodyPr wrap="square" rtlCol="0">
            <a:spAutoFit/>
          </a:bodyPr>
          <a:lstStyle/>
          <a:p>
            <a:pPr>
              <a:spcAft>
                <a:spcPts val="600"/>
              </a:spcAft>
            </a:pPr>
            <a:r>
              <a:rPr lang="en-GB" sz="1600" b="1"/>
              <a:t>Class II </a:t>
            </a:r>
            <a:r>
              <a:rPr lang="en-GB" sz="1600" b="1" i="1"/>
              <a:t>BRAF</a:t>
            </a:r>
            <a:r>
              <a:rPr lang="en-GB" sz="1600" b="1"/>
              <a:t> mutations</a:t>
            </a:r>
            <a:r>
              <a:rPr lang="en-GB" sz="1600"/>
              <a:t>:</a:t>
            </a:r>
          </a:p>
          <a:p>
            <a:pPr marL="180975" indent="-180975">
              <a:buFont typeface="Arial" panose="020B0604020202020204" pitchFamily="34" charset="0"/>
              <a:buChar char="•"/>
            </a:pPr>
            <a:r>
              <a:rPr lang="en-GB" sz="1400"/>
              <a:t>RAS-independent</a:t>
            </a:r>
          </a:p>
          <a:p>
            <a:pPr marL="180975" indent="-180975">
              <a:buFont typeface="Arial" panose="020B0604020202020204" pitchFamily="34" charset="0"/>
              <a:buChar char="•"/>
            </a:pPr>
            <a:r>
              <a:rPr lang="en-GB" sz="1400"/>
              <a:t>Intermediate kinase activity</a:t>
            </a:r>
          </a:p>
          <a:p>
            <a:pPr marL="180975" indent="-180975">
              <a:buFont typeface="Arial" panose="020B0604020202020204" pitchFamily="34" charset="0"/>
              <a:buChar char="•"/>
            </a:pPr>
            <a:r>
              <a:rPr lang="en-GB" sz="1400"/>
              <a:t>Homodimers</a:t>
            </a:r>
          </a:p>
          <a:p>
            <a:pPr marL="180975" indent="-180975">
              <a:buFont typeface="Arial" panose="020B0604020202020204" pitchFamily="34" charset="0"/>
              <a:buChar char="•"/>
            </a:pPr>
            <a:r>
              <a:rPr lang="en-GB" sz="1400"/>
              <a:t>BRAF dimers</a:t>
            </a:r>
          </a:p>
          <a:p>
            <a:pPr marL="180975" indent="-180975">
              <a:buFont typeface="Arial" panose="020B0604020202020204" pitchFamily="34" charset="0"/>
              <a:buChar char="•"/>
            </a:pPr>
            <a:r>
              <a:rPr lang="en-GB" sz="1400"/>
              <a:t>Non-V600 point mutations </a:t>
            </a:r>
            <a:r>
              <a:rPr lang="en-GB" sz="1050"/>
              <a:t>(G496A/V/S/R, G464E/V/R, R4621, I463S, E586K, L485W, L597Q/R/S/V, A598V, T599I, K601E/N/T, A727V, P367L/S)</a:t>
            </a:r>
            <a:endParaRPr lang="en-GB" sz="1400"/>
          </a:p>
        </p:txBody>
      </p:sp>
      <p:sp>
        <p:nvSpPr>
          <p:cNvPr id="7" name="ZoneTexte 6">
            <a:extLst>
              <a:ext uri="{FF2B5EF4-FFF2-40B4-BE49-F238E27FC236}">
                <a16:creationId xmlns:a16="http://schemas.microsoft.com/office/drawing/2014/main" id="{6BA784EF-EE3E-15A7-AE15-DF8B1D1F02C6}"/>
              </a:ext>
            </a:extLst>
          </p:cNvPr>
          <p:cNvSpPr txBox="1"/>
          <p:nvPr/>
        </p:nvSpPr>
        <p:spPr>
          <a:xfrm>
            <a:off x="8273354" y="4131539"/>
            <a:ext cx="3496145" cy="1546577"/>
          </a:xfrm>
          <a:prstGeom prst="rect">
            <a:avLst/>
          </a:prstGeom>
          <a:noFill/>
        </p:spPr>
        <p:txBody>
          <a:bodyPr wrap="square" rtlCol="0">
            <a:spAutoFit/>
          </a:bodyPr>
          <a:lstStyle/>
          <a:p>
            <a:pPr>
              <a:spcAft>
                <a:spcPts val="600"/>
              </a:spcAft>
            </a:pPr>
            <a:r>
              <a:rPr lang="en-GB" sz="1600" b="1"/>
              <a:t>Class III </a:t>
            </a:r>
            <a:r>
              <a:rPr lang="en-GB" sz="1600" b="1" i="1"/>
              <a:t>BRAF</a:t>
            </a:r>
            <a:r>
              <a:rPr lang="en-GB" sz="1600" b="1"/>
              <a:t> mutations</a:t>
            </a:r>
            <a:r>
              <a:rPr lang="en-GB" sz="1600"/>
              <a:t>: </a:t>
            </a:r>
          </a:p>
          <a:p>
            <a:pPr marL="180975" indent="-180975">
              <a:buFont typeface="Arial" panose="020B0604020202020204" pitchFamily="34" charset="0"/>
              <a:buChar char="•"/>
            </a:pPr>
            <a:r>
              <a:rPr lang="en-GB" sz="1400"/>
              <a:t>RAS-dependent</a:t>
            </a:r>
          </a:p>
          <a:p>
            <a:pPr marL="180975" indent="-180975">
              <a:buFont typeface="Arial" panose="020B0604020202020204" pitchFamily="34" charset="0"/>
              <a:buChar char="•"/>
            </a:pPr>
            <a:r>
              <a:rPr lang="en-GB" sz="1400"/>
              <a:t>Compromised kinase activity</a:t>
            </a:r>
          </a:p>
          <a:p>
            <a:pPr marL="180975" indent="-180975">
              <a:buFont typeface="Arial" panose="020B0604020202020204" pitchFamily="34" charset="0"/>
              <a:buChar char="•"/>
            </a:pPr>
            <a:r>
              <a:rPr lang="en-GB" sz="1400"/>
              <a:t>Wild-type CRAF heterodimer</a:t>
            </a:r>
          </a:p>
          <a:p>
            <a:pPr marL="180975" indent="-180975">
              <a:buFont typeface="Arial" panose="020B0604020202020204" pitchFamily="34" charset="0"/>
              <a:buChar char="•"/>
            </a:pPr>
            <a:r>
              <a:rPr lang="en-GB" sz="1050"/>
              <a:t>G466A/E/V/R/L, S467A/E/L, G469E, K483M; N581Y/I/S, D287H/Y, V459L, F595L, D594A/E/G/H/N/V/Y, G596A/C/D/R</a:t>
            </a:r>
          </a:p>
        </p:txBody>
      </p:sp>
      <p:sp>
        <p:nvSpPr>
          <p:cNvPr id="2" name="Oval 1">
            <a:extLst>
              <a:ext uri="{FF2B5EF4-FFF2-40B4-BE49-F238E27FC236}">
                <a16:creationId xmlns:a16="http://schemas.microsoft.com/office/drawing/2014/main" id="{64271742-4579-B203-3C82-5F4B84A8684A}"/>
              </a:ext>
            </a:extLst>
          </p:cNvPr>
          <p:cNvSpPr/>
          <p:nvPr/>
        </p:nvSpPr>
        <p:spPr>
          <a:xfrm>
            <a:off x="2841310" y="3808977"/>
            <a:ext cx="520003" cy="245465"/>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a:solidFill>
                  <a:schemeClr val="bg1"/>
                </a:solidFill>
              </a:rPr>
              <a:t>ERK1/2</a:t>
            </a:r>
          </a:p>
        </p:txBody>
      </p:sp>
      <p:sp>
        <p:nvSpPr>
          <p:cNvPr id="8" name="Oval 7">
            <a:extLst>
              <a:ext uri="{FF2B5EF4-FFF2-40B4-BE49-F238E27FC236}">
                <a16:creationId xmlns:a16="http://schemas.microsoft.com/office/drawing/2014/main" id="{54CDE30E-8910-79B8-251C-B3665A22C010}"/>
              </a:ext>
            </a:extLst>
          </p:cNvPr>
          <p:cNvSpPr/>
          <p:nvPr/>
        </p:nvSpPr>
        <p:spPr>
          <a:xfrm>
            <a:off x="2772901" y="3364138"/>
            <a:ext cx="651320" cy="244052"/>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MEK</a:t>
            </a:r>
          </a:p>
        </p:txBody>
      </p:sp>
      <p:grpSp>
        <p:nvGrpSpPr>
          <p:cNvPr id="15" name="Group 14">
            <a:extLst>
              <a:ext uri="{FF2B5EF4-FFF2-40B4-BE49-F238E27FC236}">
                <a16:creationId xmlns:a16="http://schemas.microsoft.com/office/drawing/2014/main" id="{EFF5231E-A17A-5918-F3C5-51D7A375379F}"/>
              </a:ext>
            </a:extLst>
          </p:cNvPr>
          <p:cNvGrpSpPr/>
          <p:nvPr/>
        </p:nvGrpSpPr>
        <p:grpSpPr>
          <a:xfrm>
            <a:off x="2561910" y="2808820"/>
            <a:ext cx="1078802" cy="277280"/>
            <a:chOff x="3678790" y="2808820"/>
            <a:chExt cx="1078802" cy="277280"/>
          </a:xfrm>
        </p:grpSpPr>
        <p:sp>
          <p:nvSpPr>
            <p:cNvPr id="9" name="Oval 8">
              <a:extLst>
                <a:ext uri="{FF2B5EF4-FFF2-40B4-BE49-F238E27FC236}">
                  <a16:creationId xmlns:a16="http://schemas.microsoft.com/office/drawing/2014/main" id="{3AEE8AFE-DB05-6FD7-BC31-39DACC13819B}"/>
                </a:ext>
              </a:extLst>
            </p:cNvPr>
            <p:cNvSpPr/>
            <p:nvPr/>
          </p:nvSpPr>
          <p:spPr>
            <a:xfrm>
              <a:off x="3678790" y="2808820"/>
              <a:ext cx="520002" cy="277280"/>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BRAF</a:t>
              </a:r>
            </a:p>
          </p:txBody>
        </p:sp>
        <p:sp>
          <p:nvSpPr>
            <p:cNvPr id="10" name="Oval 9">
              <a:extLst>
                <a:ext uri="{FF2B5EF4-FFF2-40B4-BE49-F238E27FC236}">
                  <a16:creationId xmlns:a16="http://schemas.microsoft.com/office/drawing/2014/main" id="{E1EE0BB7-3D91-4DAF-67CD-6E175D755CCB}"/>
                </a:ext>
              </a:extLst>
            </p:cNvPr>
            <p:cNvSpPr/>
            <p:nvPr/>
          </p:nvSpPr>
          <p:spPr>
            <a:xfrm>
              <a:off x="4237590" y="2808820"/>
              <a:ext cx="520002" cy="277280"/>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CRAF</a:t>
              </a:r>
            </a:p>
          </p:txBody>
        </p:sp>
      </p:grpSp>
      <p:sp>
        <p:nvSpPr>
          <p:cNvPr id="13" name="Oval 12">
            <a:extLst>
              <a:ext uri="{FF2B5EF4-FFF2-40B4-BE49-F238E27FC236}">
                <a16:creationId xmlns:a16="http://schemas.microsoft.com/office/drawing/2014/main" id="{50FF43CB-D823-A85F-71AB-F0E94A8BD109}"/>
              </a:ext>
            </a:extLst>
          </p:cNvPr>
          <p:cNvSpPr/>
          <p:nvPr/>
        </p:nvSpPr>
        <p:spPr>
          <a:xfrm>
            <a:off x="2772901" y="2196974"/>
            <a:ext cx="656820" cy="370672"/>
          </a:xfrm>
          <a:prstGeom prst="ellipse">
            <a:avLst/>
          </a:prstGeom>
          <a:solidFill>
            <a:schemeClr val="accent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RAS</a:t>
            </a:r>
          </a:p>
        </p:txBody>
      </p:sp>
      <p:grpSp>
        <p:nvGrpSpPr>
          <p:cNvPr id="17" name="Group 16">
            <a:extLst>
              <a:ext uri="{FF2B5EF4-FFF2-40B4-BE49-F238E27FC236}">
                <a16:creationId xmlns:a16="http://schemas.microsoft.com/office/drawing/2014/main" id="{0C73E228-742D-9A61-F457-3559153649E6}"/>
              </a:ext>
            </a:extLst>
          </p:cNvPr>
          <p:cNvGrpSpPr/>
          <p:nvPr/>
        </p:nvGrpSpPr>
        <p:grpSpPr>
          <a:xfrm>
            <a:off x="2846488" y="2556776"/>
            <a:ext cx="509647" cy="208304"/>
            <a:chOff x="3929162" y="2556776"/>
            <a:chExt cx="509647" cy="208304"/>
          </a:xfrm>
        </p:grpSpPr>
        <p:sp>
          <p:nvSpPr>
            <p:cNvPr id="14" name="Down Arrow 13">
              <a:extLst>
                <a:ext uri="{FF2B5EF4-FFF2-40B4-BE49-F238E27FC236}">
                  <a16:creationId xmlns:a16="http://schemas.microsoft.com/office/drawing/2014/main" id="{47F7D5BA-BBEB-4C5F-ED67-44FD54C3D416}"/>
                </a:ext>
              </a:extLst>
            </p:cNvPr>
            <p:cNvSpPr/>
            <p:nvPr/>
          </p:nvSpPr>
          <p:spPr>
            <a:xfrm rot="900000">
              <a:off x="3929162" y="2556776"/>
              <a:ext cx="139700" cy="2083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5F954564-C870-801F-BB04-BF3494652DE6}"/>
                </a:ext>
              </a:extLst>
            </p:cNvPr>
            <p:cNvSpPr/>
            <p:nvPr/>
          </p:nvSpPr>
          <p:spPr>
            <a:xfrm rot="20700000">
              <a:off x="4299109" y="2556776"/>
              <a:ext cx="139700" cy="2083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Down Arrow 17">
            <a:extLst>
              <a:ext uri="{FF2B5EF4-FFF2-40B4-BE49-F238E27FC236}">
                <a16:creationId xmlns:a16="http://schemas.microsoft.com/office/drawing/2014/main" id="{5CB93DF9-F445-C797-6F1F-B73F6E47173B}"/>
              </a:ext>
            </a:extLst>
          </p:cNvPr>
          <p:cNvSpPr/>
          <p:nvPr/>
        </p:nvSpPr>
        <p:spPr>
          <a:xfrm>
            <a:off x="3031461" y="3089681"/>
            <a:ext cx="139700" cy="1771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7FA64AA6-908B-ECD9-8026-879259829E8F}"/>
              </a:ext>
            </a:extLst>
          </p:cNvPr>
          <p:cNvSpPr/>
          <p:nvPr/>
        </p:nvSpPr>
        <p:spPr>
          <a:xfrm>
            <a:off x="3031461" y="3672316"/>
            <a:ext cx="139700" cy="11794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D540502-A9F5-C03F-9D7F-7638B550606C}"/>
              </a:ext>
            </a:extLst>
          </p:cNvPr>
          <p:cNvGrpSpPr/>
          <p:nvPr/>
        </p:nvGrpSpPr>
        <p:grpSpPr>
          <a:xfrm rot="1255521">
            <a:off x="2410905" y="3203207"/>
            <a:ext cx="367037" cy="314010"/>
            <a:chOff x="3473844" y="3209822"/>
            <a:chExt cx="367037" cy="314010"/>
          </a:xfrm>
        </p:grpSpPr>
        <p:sp>
          <p:nvSpPr>
            <p:cNvPr id="20" name="Down Arrow 19">
              <a:extLst>
                <a:ext uri="{FF2B5EF4-FFF2-40B4-BE49-F238E27FC236}">
                  <a16:creationId xmlns:a16="http://schemas.microsoft.com/office/drawing/2014/main" id="{43A8AF3E-E50E-E9C3-5A41-9FCD209E5679}"/>
                </a:ext>
              </a:extLst>
            </p:cNvPr>
            <p:cNvSpPr/>
            <p:nvPr/>
          </p:nvSpPr>
          <p:spPr>
            <a:xfrm rot="16200000">
              <a:off x="3605609" y="3078057"/>
              <a:ext cx="103507" cy="367037"/>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E6B7EF45-9430-45EC-1F12-576318F044E0}"/>
                </a:ext>
              </a:extLst>
            </p:cNvPr>
            <p:cNvSpPr/>
            <p:nvPr/>
          </p:nvSpPr>
          <p:spPr>
            <a:xfrm rot="16200000">
              <a:off x="3605609" y="3183309"/>
              <a:ext cx="103507" cy="367037"/>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73A31DCE-681B-B950-1994-4BB537661DA5}"/>
                </a:ext>
              </a:extLst>
            </p:cNvPr>
            <p:cNvSpPr/>
            <p:nvPr/>
          </p:nvSpPr>
          <p:spPr>
            <a:xfrm rot="16200000">
              <a:off x="3605609" y="3288560"/>
              <a:ext cx="103507" cy="367037"/>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050D2B3B-66E3-BC37-0463-254833AA590D}"/>
              </a:ext>
            </a:extLst>
          </p:cNvPr>
          <p:cNvSpPr/>
          <p:nvPr/>
        </p:nvSpPr>
        <p:spPr>
          <a:xfrm>
            <a:off x="1588996" y="2983227"/>
            <a:ext cx="789897" cy="445773"/>
          </a:xfrm>
          <a:prstGeom prst="ellipse">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BRAF</a:t>
            </a:r>
            <a:br>
              <a:rPr lang="en-US" sz="1000" b="1">
                <a:solidFill>
                  <a:schemeClr val="bg1"/>
                </a:solidFill>
              </a:rPr>
            </a:br>
            <a:r>
              <a:rPr lang="en-US" sz="1000" b="1">
                <a:solidFill>
                  <a:schemeClr val="bg1"/>
                </a:solidFill>
              </a:rPr>
              <a:t>V600</a:t>
            </a:r>
          </a:p>
        </p:txBody>
      </p:sp>
      <p:grpSp>
        <p:nvGrpSpPr>
          <p:cNvPr id="39" name="Group 38">
            <a:extLst>
              <a:ext uri="{FF2B5EF4-FFF2-40B4-BE49-F238E27FC236}">
                <a16:creationId xmlns:a16="http://schemas.microsoft.com/office/drawing/2014/main" id="{EA57A383-D6AA-C860-AD32-90E4B22A198A}"/>
              </a:ext>
            </a:extLst>
          </p:cNvPr>
          <p:cNvGrpSpPr/>
          <p:nvPr/>
        </p:nvGrpSpPr>
        <p:grpSpPr>
          <a:xfrm>
            <a:off x="1862952" y="1642472"/>
            <a:ext cx="799408" cy="603002"/>
            <a:chOff x="1862952" y="1642472"/>
            <a:chExt cx="799408" cy="603002"/>
          </a:xfrm>
        </p:grpSpPr>
        <p:pic>
          <p:nvPicPr>
            <p:cNvPr id="36" name="Picture 35">
              <a:extLst>
                <a:ext uri="{FF2B5EF4-FFF2-40B4-BE49-F238E27FC236}">
                  <a16:creationId xmlns:a16="http://schemas.microsoft.com/office/drawing/2014/main" id="{DE259881-C601-53A6-B923-F12848ED736B}"/>
                </a:ext>
              </a:extLst>
            </p:cNvPr>
            <p:cNvPicPr>
              <a:picLocks noChangeAspect="1"/>
            </p:cNvPicPr>
            <p:nvPr/>
          </p:nvPicPr>
          <p:blipFill>
            <a:blip r:embed="rId3"/>
            <a:stretch>
              <a:fillRect/>
            </a:stretch>
          </p:blipFill>
          <p:spPr>
            <a:xfrm>
              <a:off x="1862952" y="1642472"/>
              <a:ext cx="355600" cy="533400"/>
            </a:xfrm>
            <a:prstGeom prst="rect">
              <a:avLst/>
            </a:prstGeom>
          </p:spPr>
        </p:pic>
        <p:sp>
          <p:nvSpPr>
            <p:cNvPr id="29" name="Oval 28">
              <a:extLst>
                <a:ext uri="{FF2B5EF4-FFF2-40B4-BE49-F238E27FC236}">
                  <a16:creationId xmlns:a16="http://schemas.microsoft.com/office/drawing/2014/main" id="{73B0A468-512F-C05E-52B2-14E6AFF36951}"/>
                </a:ext>
              </a:extLst>
            </p:cNvPr>
            <p:cNvSpPr/>
            <p:nvPr/>
          </p:nvSpPr>
          <p:spPr>
            <a:xfrm>
              <a:off x="2285513" y="2032590"/>
              <a:ext cx="313199" cy="137377"/>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a:solidFill>
                    <a:schemeClr val="bg1"/>
                  </a:solidFill>
                </a:rPr>
                <a:t>SHC</a:t>
              </a:r>
            </a:p>
          </p:txBody>
        </p:sp>
        <p:sp>
          <p:nvSpPr>
            <p:cNvPr id="26" name="Oval 25">
              <a:extLst>
                <a:ext uri="{FF2B5EF4-FFF2-40B4-BE49-F238E27FC236}">
                  <a16:creationId xmlns:a16="http://schemas.microsoft.com/office/drawing/2014/main" id="{783A1DFB-A43C-7445-CC67-82ECF572E87A}"/>
                </a:ext>
              </a:extLst>
            </p:cNvPr>
            <p:cNvSpPr/>
            <p:nvPr/>
          </p:nvSpPr>
          <p:spPr>
            <a:xfrm>
              <a:off x="2349161" y="1850856"/>
              <a:ext cx="313199" cy="137377"/>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a:solidFill>
                    <a:schemeClr val="bg1"/>
                  </a:solidFill>
                </a:rPr>
                <a:t>SOS</a:t>
              </a:r>
            </a:p>
          </p:txBody>
        </p:sp>
        <p:sp>
          <p:nvSpPr>
            <p:cNvPr id="27" name="Oval 26">
              <a:extLst>
                <a:ext uri="{FF2B5EF4-FFF2-40B4-BE49-F238E27FC236}">
                  <a16:creationId xmlns:a16="http://schemas.microsoft.com/office/drawing/2014/main" id="{39F329D6-1F0B-C766-F3A3-BFE68689273A}"/>
                </a:ext>
              </a:extLst>
            </p:cNvPr>
            <p:cNvSpPr/>
            <p:nvPr/>
          </p:nvSpPr>
          <p:spPr>
            <a:xfrm>
              <a:off x="2342147" y="19585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28" name="Oval 27">
              <a:extLst>
                <a:ext uri="{FF2B5EF4-FFF2-40B4-BE49-F238E27FC236}">
                  <a16:creationId xmlns:a16="http://schemas.microsoft.com/office/drawing/2014/main" id="{1C5F2AB4-CBEF-C518-F0B9-9F8AB5FBFEC7}"/>
                </a:ext>
              </a:extLst>
            </p:cNvPr>
            <p:cNvSpPr/>
            <p:nvPr/>
          </p:nvSpPr>
          <p:spPr>
            <a:xfrm>
              <a:off x="2474170" y="19585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30" name="Oval 29">
              <a:extLst>
                <a:ext uri="{FF2B5EF4-FFF2-40B4-BE49-F238E27FC236}">
                  <a16:creationId xmlns:a16="http://schemas.microsoft.com/office/drawing/2014/main" id="{D9A4A4DB-0132-1117-32D8-1ED46AE033A8}"/>
                </a:ext>
              </a:extLst>
            </p:cNvPr>
            <p:cNvSpPr/>
            <p:nvPr/>
          </p:nvSpPr>
          <p:spPr>
            <a:xfrm>
              <a:off x="2288172" y="2133955"/>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31" name="Oval 30">
              <a:extLst>
                <a:ext uri="{FF2B5EF4-FFF2-40B4-BE49-F238E27FC236}">
                  <a16:creationId xmlns:a16="http://schemas.microsoft.com/office/drawing/2014/main" id="{88E8D334-7AD2-6F6F-D367-E33711A9F012}"/>
                </a:ext>
              </a:extLst>
            </p:cNvPr>
            <p:cNvSpPr/>
            <p:nvPr/>
          </p:nvSpPr>
          <p:spPr>
            <a:xfrm>
              <a:off x="2420195" y="2133955"/>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32" name="Oval 31">
              <a:extLst>
                <a:ext uri="{FF2B5EF4-FFF2-40B4-BE49-F238E27FC236}">
                  <a16:creationId xmlns:a16="http://schemas.microsoft.com/office/drawing/2014/main" id="{F667766F-21FB-A083-2EB2-1DD6C1C3F59F}"/>
                </a:ext>
              </a:extLst>
            </p:cNvPr>
            <p:cNvSpPr/>
            <p:nvPr/>
          </p:nvSpPr>
          <p:spPr>
            <a:xfrm>
              <a:off x="1999247" y="21223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33" name="Oval 32">
              <a:extLst>
                <a:ext uri="{FF2B5EF4-FFF2-40B4-BE49-F238E27FC236}">
                  <a16:creationId xmlns:a16="http://schemas.microsoft.com/office/drawing/2014/main" id="{F72332C8-946B-4EAE-7395-9EC8FDA7400A}"/>
                </a:ext>
              </a:extLst>
            </p:cNvPr>
            <p:cNvSpPr/>
            <p:nvPr/>
          </p:nvSpPr>
          <p:spPr>
            <a:xfrm>
              <a:off x="2131270" y="21223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38" name="TextBox 37">
              <a:extLst>
                <a:ext uri="{FF2B5EF4-FFF2-40B4-BE49-F238E27FC236}">
                  <a16:creationId xmlns:a16="http://schemas.microsoft.com/office/drawing/2014/main" id="{C8FB845D-2E57-452C-A412-F8F7193A1926}"/>
                </a:ext>
              </a:extLst>
            </p:cNvPr>
            <p:cNvSpPr txBox="1"/>
            <p:nvPr/>
          </p:nvSpPr>
          <p:spPr>
            <a:xfrm rot="5400000">
              <a:off x="1897853" y="1850058"/>
              <a:ext cx="445772" cy="153888"/>
            </a:xfrm>
            <a:prstGeom prst="rect">
              <a:avLst/>
            </a:prstGeom>
            <a:noFill/>
          </p:spPr>
          <p:txBody>
            <a:bodyPr wrap="square" lIns="0" tIns="0" rIns="0" bIns="0" rtlCol="0">
              <a:spAutoFit/>
            </a:bodyPr>
            <a:lstStyle/>
            <a:p>
              <a:pPr algn="ctr"/>
              <a:r>
                <a:rPr lang="en-US" sz="1000" b="1">
                  <a:solidFill>
                    <a:schemeClr val="accent3">
                      <a:lumMod val="50000"/>
                    </a:schemeClr>
                  </a:solidFill>
                </a:rPr>
                <a:t>RTKs</a:t>
              </a:r>
            </a:p>
          </p:txBody>
        </p:sp>
      </p:grpSp>
      <p:grpSp>
        <p:nvGrpSpPr>
          <p:cNvPr id="46" name="Group 45">
            <a:extLst>
              <a:ext uri="{FF2B5EF4-FFF2-40B4-BE49-F238E27FC236}">
                <a16:creationId xmlns:a16="http://schemas.microsoft.com/office/drawing/2014/main" id="{74CF2223-A33B-514A-64BD-747C94D1405D}"/>
              </a:ext>
            </a:extLst>
          </p:cNvPr>
          <p:cNvGrpSpPr/>
          <p:nvPr/>
        </p:nvGrpSpPr>
        <p:grpSpPr>
          <a:xfrm>
            <a:off x="4579559" y="1799842"/>
            <a:ext cx="2579799" cy="327424"/>
            <a:chOff x="1312751" y="1799842"/>
            <a:chExt cx="2579799" cy="327424"/>
          </a:xfrm>
        </p:grpSpPr>
        <p:sp>
          <p:nvSpPr>
            <p:cNvPr id="47" name="Rectangle 46">
              <a:extLst>
                <a:ext uri="{FF2B5EF4-FFF2-40B4-BE49-F238E27FC236}">
                  <a16:creationId xmlns:a16="http://schemas.microsoft.com/office/drawing/2014/main" id="{86F909D4-F949-D83E-EDE0-1AB44797B2CC}"/>
                </a:ext>
              </a:extLst>
            </p:cNvPr>
            <p:cNvSpPr/>
            <p:nvPr/>
          </p:nvSpPr>
          <p:spPr>
            <a:xfrm>
              <a:off x="1312751" y="1801336"/>
              <a:ext cx="2576624" cy="32593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483C30CF-E77D-A105-3467-A1505C34DCE8}"/>
                </a:ext>
              </a:extLst>
            </p:cNvPr>
            <p:cNvCxnSpPr>
              <a:cxnSpLocks/>
            </p:cNvCxnSpPr>
            <p:nvPr/>
          </p:nvCxnSpPr>
          <p:spPr>
            <a:xfrm>
              <a:off x="1312751" y="1799842"/>
              <a:ext cx="2579799" cy="0"/>
            </a:xfrm>
            <a:prstGeom prst="line">
              <a:avLst/>
            </a:prstGeom>
            <a:ln w="38100">
              <a:solidFill>
                <a:srgbClr val="FFFF00"/>
              </a:solidFill>
            </a:ln>
            <a:effectLst>
              <a:outerShdw blurRad="25400" dist="12700" dir="5400000" algn="tl" rotWithShape="0">
                <a:prstClr val="black">
                  <a:alpha val="20296"/>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62F54B1-F309-3C73-097A-3740D11D8696}"/>
                </a:ext>
              </a:extLst>
            </p:cNvPr>
            <p:cNvCxnSpPr>
              <a:cxnSpLocks/>
            </p:cNvCxnSpPr>
            <p:nvPr/>
          </p:nvCxnSpPr>
          <p:spPr>
            <a:xfrm>
              <a:off x="1312751" y="2123692"/>
              <a:ext cx="2579799" cy="0"/>
            </a:xfrm>
            <a:prstGeom prst="line">
              <a:avLst/>
            </a:prstGeom>
            <a:ln w="38100">
              <a:solidFill>
                <a:srgbClr val="FFFF00"/>
              </a:solidFill>
            </a:ln>
            <a:effectLst>
              <a:outerShdw blurRad="25400" dist="12700" dir="5400000" algn="tl" rotWithShape="0">
                <a:prstClr val="black">
                  <a:alpha val="20296"/>
                </a:prstClr>
              </a:outerShdw>
            </a:effectLst>
          </p:spPr>
          <p:style>
            <a:lnRef idx="1">
              <a:schemeClr val="accent1"/>
            </a:lnRef>
            <a:fillRef idx="0">
              <a:schemeClr val="accent1"/>
            </a:fillRef>
            <a:effectRef idx="0">
              <a:schemeClr val="accent1"/>
            </a:effectRef>
            <a:fontRef idx="minor">
              <a:schemeClr val="tx1"/>
            </a:fontRef>
          </p:style>
        </p:cxnSp>
      </p:grpSp>
      <p:sp>
        <p:nvSpPr>
          <p:cNvPr id="50" name="Oval 49">
            <a:extLst>
              <a:ext uri="{FF2B5EF4-FFF2-40B4-BE49-F238E27FC236}">
                <a16:creationId xmlns:a16="http://schemas.microsoft.com/office/drawing/2014/main" id="{38CE7CC1-A547-92E9-93E4-3C95B5BA6E77}"/>
              </a:ext>
            </a:extLst>
          </p:cNvPr>
          <p:cNvSpPr/>
          <p:nvPr/>
        </p:nvSpPr>
        <p:spPr>
          <a:xfrm>
            <a:off x="6108118" y="3808977"/>
            <a:ext cx="520003" cy="245465"/>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a:solidFill>
                  <a:schemeClr val="bg1"/>
                </a:solidFill>
              </a:rPr>
              <a:t>ERK1/2</a:t>
            </a:r>
          </a:p>
        </p:txBody>
      </p:sp>
      <p:sp>
        <p:nvSpPr>
          <p:cNvPr id="51" name="Oval 50">
            <a:extLst>
              <a:ext uri="{FF2B5EF4-FFF2-40B4-BE49-F238E27FC236}">
                <a16:creationId xmlns:a16="http://schemas.microsoft.com/office/drawing/2014/main" id="{33C005E4-C071-8B5D-CB8D-6114AD868BC7}"/>
              </a:ext>
            </a:extLst>
          </p:cNvPr>
          <p:cNvSpPr/>
          <p:nvPr/>
        </p:nvSpPr>
        <p:spPr>
          <a:xfrm>
            <a:off x="6039709" y="3364138"/>
            <a:ext cx="651320" cy="244052"/>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MEK</a:t>
            </a:r>
          </a:p>
        </p:txBody>
      </p:sp>
      <p:grpSp>
        <p:nvGrpSpPr>
          <p:cNvPr id="52" name="Group 51">
            <a:extLst>
              <a:ext uri="{FF2B5EF4-FFF2-40B4-BE49-F238E27FC236}">
                <a16:creationId xmlns:a16="http://schemas.microsoft.com/office/drawing/2014/main" id="{887833FC-D83C-0687-3566-9481D440F276}"/>
              </a:ext>
            </a:extLst>
          </p:cNvPr>
          <p:cNvGrpSpPr/>
          <p:nvPr/>
        </p:nvGrpSpPr>
        <p:grpSpPr>
          <a:xfrm>
            <a:off x="5828718" y="2808820"/>
            <a:ext cx="1078802" cy="277280"/>
            <a:chOff x="3678790" y="2808820"/>
            <a:chExt cx="1078802" cy="277280"/>
          </a:xfrm>
        </p:grpSpPr>
        <p:sp>
          <p:nvSpPr>
            <p:cNvPr id="53" name="Oval 52">
              <a:extLst>
                <a:ext uri="{FF2B5EF4-FFF2-40B4-BE49-F238E27FC236}">
                  <a16:creationId xmlns:a16="http://schemas.microsoft.com/office/drawing/2014/main" id="{DF185107-B1D8-874D-DB2B-D8546A520A49}"/>
                </a:ext>
              </a:extLst>
            </p:cNvPr>
            <p:cNvSpPr/>
            <p:nvPr/>
          </p:nvSpPr>
          <p:spPr>
            <a:xfrm>
              <a:off x="3678790" y="2808820"/>
              <a:ext cx="520002" cy="277280"/>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BRAF</a:t>
              </a:r>
            </a:p>
          </p:txBody>
        </p:sp>
        <p:sp>
          <p:nvSpPr>
            <p:cNvPr id="54" name="Oval 53">
              <a:extLst>
                <a:ext uri="{FF2B5EF4-FFF2-40B4-BE49-F238E27FC236}">
                  <a16:creationId xmlns:a16="http://schemas.microsoft.com/office/drawing/2014/main" id="{EA81355D-C860-957E-73FB-C774BE3253C0}"/>
                </a:ext>
              </a:extLst>
            </p:cNvPr>
            <p:cNvSpPr/>
            <p:nvPr/>
          </p:nvSpPr>
          <p:spPr>
            <a:xfrm>
              <a:off x="4237590" y="2808820"/>
              <a:ext cx="520002" cy="277280"/>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CRAF</a:t>
              </a:r>
            </a:p>
          </p:txBody>
        </p:sp>
      </p:grpSp>
      <p:sp>
        <p:nvSpPr>
          <p:cNvPr id="55" name="Oval 54">
            <a:extLst>
              <a:ext uri="{FF2B5EF4-FFF2-40B4-BE49-F238E27FC236}">
                <a16:creationId xmlns:a16="http://schemas.microsoft.com/office/drawing/2014/main" id="{976614D8-5E82-12A9-0F37-528282060639}"/>
              </a:ext>
            </a:extLst>
          </p:cNvPr>
          <p:cNvSpPr/>
          <p:nvPr/>
        </p:nvSpPr>
        <p:spPr>
          <a:xfrm>
            <a:off x="6039709" y="2196974"/>
            <a:ext cx="656820" cy="370672"/>
          </a:xfrm>
          <a:prstGeom prst="ellipse">
            <a:avLst/>
          </a:prstGeom>
          <a:solidFill>
            <a:schemeClr val="accent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RAS</a:t>
            </a:r>
          </a:p>
        </p:txBody>
      </p:sp>
      <p:grpSp>
        <p:nvGrpSpPr>
          <p:cNvPr id="56" name="Group 55">
            <a:extLst>
              <a:ext uri="{FF2B5EF4-FFF2-40B4-BE49-F238E27FC236}">
                <a16:creationId xmlns:a16="http://schemas.microsoft.com/office/drawing/2014/main" id="{7D8D5CE1-0D1D-027E-B2BB-AA985E535193}"/>
              </a:ext>
            </a:extLst>
          </p:cNvPr>
          <p:cNvGrpSpPr/>
          <p:nvPr/>
        </p:nvGrpSpPr>
        <p:grpSpPr>
          <a:xfrm>
            <a:off x="6113296" y="2556776"/>
            <a:ext cx="509647" cy="208304"/>
            <a:chOff x="3929162" y="2556776"/>
            <a:chExt cx="509647" cy="208304"/>
          </a:xfrm>
        </p:grpSpPr>
        <p:sp>
          <p:nvSpPr>
            <p:cNvPr id="57" name="Down Arrow 56">
              <a:extLst>
                <a:ext uri="{FF2B5EF4-FFF2-40B4-BE49-F238E27FC236}">
                  <a16:creationId xmlns:a16="http://schemas.microsoft.com/office/drawing/2014/main" id="{C366E2E9-39EA-3274-FBD2-6D1417188F11}"/>
                </a:ext>
              </a:extLst>
            </p:cNvPr>
            <p:cNvSpPr/>
            <p:nvPr/>
          </p:nvSpPr>
          <p:spPr>
            <a:xfrm rot="900000">
              <a:off x="3929162" y="2556776"/>
              <a:ext cx="139700" cy="2083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a:extLst>
                <a:ext uri="{FF2B5EF4-FFF2-40B4-BE49-F238E27FC236}">
                  <a16:creationId xmlns:a16="http://schemas.microsoft.com/office/drawing/2014/main" id="{F0D055C3-3F58-857A-7E36-16E0E3CA2ABD}"/>
                </a:ext>
              </a:extLst>
            </p:cNvPr>
            <p:cNvSpPr/>
            <p:nvPr/>
          </p:nvSpPr>
          <p:spPr>
            <a:xfrm rot="20700000">
              <a:off x="4299109" y="2556776"/>
              <a:ext cx="139700" cy="2083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own Arrow 58">
            <a:extLst>
              <a:ext uri="{FF2B5EF4-FFF2-40B4-BE49-F238E27FC236}">
                <a16:creationId xmlns:a16="http://schemas.microsoft.com/office/drawing/2014/main" id="{453D94A4-D83D-9B17-353F-613101A8959E}"/>
              </a:ext>
            </a:extLst>
          </p:cNvPr>
          <p:cNvSpPr/>
          <p:nvPr/>
        </p:nvSpPr>
        <p:spPr>
          <a:xfrm>
            <a:off x="6298269" y="3089681"/>
            <a:ext cx="139700" cy="1771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a:extLst>
              <a:ext uri="{FF2B5EF4-FFF2-40B4-BE49-F238E27FC236}">
                <a16:creationId xmlns:a16="http://schemas.microsoft.com/office/drawing/2014/main" id="{511F74DA-2CDD-E262-AB0A-AB35E84CEB8B}"/>
              </a:ext>
            </a:extLst>
          </p:cNvPr>
          <p:cNvSpPr/>
          <p:nvPr/>
        </p:nvSpPr>
        <p:spPr>
          <a:xfrm>
            <a:off x="6298269" y="3672316"/>
            <a:ext cx="139700" cy="11794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0609C552-F0F1-FCFC-90B7-4D887905C5BF}"/>
              </a:ext>
            </a:extLst>
          </p:cNvPr>
          <p:cNvGrpSpPr/>
          <p:nvPr/>
        </p:nvGrpSpPr>
        <p:grpSpPr>
          <a:xfrm rot="1255521">
            <a:off x="5658918" y="3304988"/>
            <a:ext cx="367037" cy="208758"/>
            <a:chOff x="3473844" y="3315074"/>
            <a:chExt cx="367037" cy="208758"/>
          </a:xfrm>
        </p:grpSpPr>
        <p:sp>
          <p:nvSpPr>
            <p:cNvPr id="63" name="Down Arrow 62">
              <a:extLst>
                <a:ext uri="{FF2B5EF4-FFF2-40B4-BE49-F238E27FC236}">
                  <a16:creationId xmlns:a16="http://schemas.microsoft.com/office/drawing/2014/main" id="{253440D8-3856-002C-85C5-E33E301D5FA9}"/>
                </a:ext>
              </a:extLst>
            </p:cNvPr>
            <p:cNvSpPr/>
            <p:nvPr/>
          </p:nvSpPr>
          <p:spPr>
            <a:xfrm rot="16200000">
              <a:off x="3605609" y="3183309"/>
              <a:ext cx="103507" cy="367037"/>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a:extLst>
                <a:ext uri="{FF2B5EF4-FFF2-40B4-BE49-F238E27FC236}">
                  <a16:creationId xmlns:a16="http://schemas.microsoft.com/office/drawing/2014/main" id="{773DB62F-DF82-5AEB-3777-45D825C3C78C}"/>
                </a:ext>
              </a:extLst>
            </p:cNvPr>
            <p:cNvSpPr/>
            <p:nvPr/>
          </p:nvSpPr>
          <p:spPr>
            <a:xfrm rot="16200000">
              <a:off x="3605609" y="3288560"/>
              <a:ext cx="103507" cy="367037"/>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a:extLst>
              <a:ext uri="{FF2B5EF4-FFF2-40B4-BE49-F238E27FC236}">
                <a16:creationId xmlns:a16="http://schemas.microsoft.com/office/drawing/2014/main" id="{0B5397FF-8564-67F2-BB7B-0C5007E1A9B7}"/>
              </a:ext>
            </a:extLst>
          </p:cNvPr>
          <p:cNvSpPr/>
          <p:nvPr/>
        </p:nvSpPr>
        <p:spPr>
          <a:xfrm>
            <a:off x="4855804" y="2983227"/>
            <a:ext cx="789897" cy="445773"/>
          </a:xfrm>
          <a:prstGeom prst="ellipse">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BRAF</a:t>
            </a:r>
            <a:br>
              <a:rPr lang="en-US" sz="1000" b="1">
                <a:solidFill>
                  <a:schemeClr val="bg1"/>
                </a:solidFill>
              </a:rPr>
            </a:br>
            <a:r>
              <a:rPr lang="en-US" sz="900" b="1">
                <a:solidFill>
                  <a:schemeClr val="bg1"/>
                </a:solidFill>
              </a:rPr>
              <a:t>non-V600</a:t>
            </a:r>
          </a:p>
        </p:txBody>
      </p:sp>
      <p:grpSp>
        <p:nvGrpSpPr>
          <p:cNvPr id="66" name="Group 65">
            <a:extLst>
              <a:ext uri="{FF2B5EF4-FFF2-40B4-BE49-F238E27FC236}">
                <a16:creationId xmlns:a16="http://schemas.microsoft.com/office/drawing/2014/main" id="{871F9862-55E3-2108-CB80-A198B62B0C71}"/>
              </a:ext>
            </a:extLst>
          </p:cNvPr>
          <p:cNvGrpSpPr/>
          <p:nvPr/>
        </p:nvGrpSpPr>
        <p:grpSpPr>
          <a:xfrm>
            <a:off x="5129760" y="1642472"/>
            <a:ext cx="799408" cy="603002"/>
            <a:chOff x="1862952" y="1642472"/>
            <a:chExt cx="799408" cy="603002"/>
          </a:xfrm>
        </p:grpSpPr>
        <p:pic>
          <p:nvPicPr>
            <p:cNvPr id="67" name="Picture 66">
              <a:extLst>
                <a:ext uri="{FF2B5EF4-FFF2-40B4-BE49-F238E27FC236}">
                  <a16:creationId xmlns:a16="http://schemas.microsoft.com/office/drawing/2014/main" id="{BFE8CD31-CA60-8701-98AA-FEB4DAB7E910}"/>
                </a:ext>
              </a:extLst>
            </p:cNvPr>
            <p:cNvPicPr>
              <a:picLocks noChangeAspect="1"/>
            </p:cNvPicPr>
            <p:nvPr/>
          </p:nvPicPr>
          <p:blipFill>
            <a:blip r:embed="rId3"/>
            <a:stretch>
              <a:fillRect/>
            </a:stretch>
          </p:blipFill>
          <p:spPr>
            <a:xfrm>
              <a:off x="1862952" y="1642472"/>
              <a:ext cx="355600" cy="533400"/>
            </a:xfrm>
            <a:prstGeom prst="rect">
              <a:avLst/>
            </a:prstGeom>
          </p:spPr>
        </p:pic>
        <p:sp>
          <p:nvSpPr>
            <p:cNvPr id="68" name="Oval 67">
              <a:extLst>
                <a:ext uri="{FF2B5EF4-FFF2-40B4-BE49-F238E27FC236}">
                  <a16:creationId xmlns:a16="http://schemas.microsoft.com/office/drawing/2014/main" id="{FB2A89E0-2BD0-6BAE-C9E6-C15920BC4C7A}"/>
                </a:ext>
              </a:extLst>
            </p:cNvPr>
            <p:cNvSpPr/>
            <p:nvPr/>
          </p:nvSpPr>
          <p:spPr>
            <a:xfrm>
              <a:off x="2285513" y="2032590"/>
              <a:ext cx="313199" cy="137377"/>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a:solidFill>
                    <a:schemeClr val="bg1"/>
                  </a:solidFill>
                </a:rPr>
                <a:t>SHC</a:t>
              </a:r>
            </a:p>
          </p:txBody>
        </p:sp>
        <p:sp>
          <p:nvSpPr>
            <p:cNvPr id="69" name="Oval 68">
              <a:extLst>
                <a:ext uri="{FF2B5EF4-FFF2-40B4-BE49-F238E27FC236}">
                  <a16:creationId xmlns:a16="http://schemas.microsoft.com/office/drawing/2014/main" id="{152CA3B9-4B1E-1EDA-974D-DB07C993BF4D}"/>
                </a:ext>
              </a:extLst>
            </p:cNvPr>
            <p:cNvSpPr/>
            <p:nvPr/>
          </p:nvSpPr>
          <p:spPr>
            <a:xfrm>
              <a:off x="2349161" y="1850856"/>
              <a:ext cx="313199" cy="137377"/>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a:solidFill>
                    <a:schemeClr val="bg1"/>
                  </a:solidFill>
                </a:rPr>
                <a:t>SOS</a:t>
              </a:r>
            </a:p>
          </p:txBody>
        </p:sp>
        <p:sp>
          <p:nvSpPr>
            <p:cNvPr id="70" name="Oval 69">
              <a:extLst>
                <a:ext uri="{FF2B5EF4-FFF2-40B4-BE49-F238E27FC236}">
                  <a16:creationId xmlns:a16="http://schemas.microsoft.com/office/drawing/2014/main" id="{1D6108B2-EAF7-C642-BE9F-75F77906E296}"/>
                </a:ext>
              </a:extLst>
            </p:cNvPr>
            <p:cNvSpPr/>
            <p:nvPr/>
          </p:nvSpPr>
          <p:spPr>
            <a:xfrm>
              <a:off x="2342147" y="19585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71" name="Oval 70">
              <a:extLst>
                <a:ext uri="{FF2B5EF4-FFF2-40B4-BE49-F238E27FC236}">
                  <a16:creationId xmlns:a16="http://schemas.microsoft.com/office/drawing/2014/main" id="{D938E89C-BAEB-C45B-64B8-1C7B1F2626B8}"/>
                </a:ext>
              </a:extLst>
            </p:cNvPr>
            <p:cNvSpPr/>
            <p:nvPr/>
          </p:nvSpPr>
          <p:spPr>
            <a:xfrm>
              <a:off x="2474170" y="19585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72" name="Oval 71">
              <a:extLst>
                <a:ext uri="{FF2B5EF4-FFF2-40B4-BE49-F238E27FC236}">
                  <a16:creationId xmlns:a16="http://schemas.microsoft.com/office/drawing/2014/main" id="{DC1D4F49-49C3-0162-BB23-B8AF46D0A4B3}"/>
                </a:ext>
              </a:extLst>
            </p:cNvPr>
            <p:cNvSpPr/>
            <p:nvPr/>
          </p:nvSpPr>
          <p:spPr>
            <a:xfrm>
              <a:off x="2288172" y="2133955"/>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73" name="Oval 72">
              <a:extLst>
                <a:ext uri="{FF2B5EF4-FFF2-40B4-BE49-F238E27FC236}">
                  <a16:creationId xmlns:a16="http://schemas.microsoft.com/office/drawing/2014/main" id="{90F1B201-4F4B-3C3C-9882-5BD50B70EF36}"/>
                </a:ext>
              </a:extLst>
            </p:cNvPr>
            <p:cNvSpPr/>
            <p:nvPr/>
          </p:nvSpPr>
          <p:spPr>
            <a:xfrm>
              <a:off x="2420195" y="2133955"/>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74" name="Oval 73">
              <a:extLst>
                <a:ext uri="{FF2B5EF4-FFF2-40B4-BE49-F238E27FC236}">
                  <a16:creationId xmlns:a16="http://schemas.microsoft.com/office/drawing/2014/main" id="{DCBB3944-9074-CA06-92DC-FF6A57653B24}"/>
                </a:ext>
              </a:extLst>
            </p:cNvPr>
            <p:cNvSpPr/>
            <p:nvPr/>
          </p:nvSpPr>
          <p:spPr>
            <a:xfrm>
              <a:off x="1999247" y="21223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75" name="Oval 74">
              <a:extLst>
                <a:ext uri="{FF2B5EF4-FFF2-40B4-BE49-F238E27FC236}">
                  <a16:creationId xmlns:a16="http://schemas.microsoft.com/office/drawing/2014/main" id="{227092A3-EE64-3372-AC10-B5F00D380763}"/>
                </a:ext>
              </a:extLst>
            </p:cNvPr>
            <p:cNvSpPr/>
            <p:nvPr/>
          </p:nvSpPr>
          <p:spPr>
            <a:xfrm>
              <a:off x="2131270" y="21223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76" name="TextBox 75">
              <a:extLst>
                <a:ext uri="{FF2B5EF4-FFF2-40B4-BE49-F238E27FC236}">
                  <a16:creationId xmlns:a16="http://schemas.microsoft.com/office/drawing/2014/main" id="{00EBEAC3-C339-A541-72BA-6B6A0D00DFBB}"/>
                </a:ext>
              </a:extLst>
            </p:cNvPr>
            <p:cNvSpPr txBox="1"/>
            <p:nvPr/>
          </p:nvSpPr>
          <p:spPr>
            <a:xfrm rot="5400000">
              <a:off x="1897853" y="1850058"/>
              <a:ext cx="445772" cy="153888"/>
            </a:xfrm>
            <a:prstGeom prst="rect">
              <a:avLst/>
            </a:prstGeom>
            <a:noFill/>
          </p:spPr>
          <p:txBody>
            <a:bodyPr wrap="square" lIns="0" tIns="0" rIns="0" bIns="0" rtlCol="0">
              <a:spAutoFit/>
            </a:bodyPr>
            <a:lstStyle/>
            <a:p>
              <a:pPr algn="ctr"/>
              <a:r>
                <a:rPr lang="en-US" sz="1000" b="1">
                  <a:solidFill>
                    <a:schemeClr val="accent3">
                      <a:lumMod val="50000"/>
                    </a:schemeClr>
                  </a:solidFill>
                </a:rPr>
                <a:t>RTKs</a:t>
              </a:r>
            </a:p>
          </p:txBody>
        </p:sp>
      </p:grpSp>
      <p:sp>
        <p:nvSpPr>
          <p:cNvPr id="110" name="Oval 109">
            <a:extLst>
              <a:ext uri="{FF2B5EF4-FFF2-40B4-BE49-F238E27FC236}">
                <a16:creationId xmlns:a16="http://schemas.microsoft.com/office/drawing/2014/main" id="{1E4D651E-4B1C-2084-E83E-61AFC4FC5B6F}"/>
              </a:ext>
            </a:extLst>
          </p:cNvPr>
          <p:cNvSpPr/>
          <p:nvPr/>
        </p:nvSpPr>
        <p:spPr>
          <a:xfrm>
            <a:off x="8651942" y="2604095"/>
            <a:ext cx="789897" cy="445773"/>
          </a:xfrm>
          <a:prstGeom prst="ellipse">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BRAF</a:t>
            </a:r>
            <a:br>
              <a:rPr lang="en-US" sz="1000" b="1">
                <a:solidFill>
                  <a:schemeClr val="bg1"/>
                </a:solidFill>
              </a:rPr>
            </a:br>
            <a:r>
              <a:rPr lang="en-US" sz="900" b="1">
                <a:solidFill>
                  <a:schemeClr val="bg1"/>
                </a:solidFill>
              </a:rPr>
              <a:t>non-V600</a:t>
            </a:r>
          </a:p>
        </p:txBody>
      </p:sp>
      <p:grpSp>
        <p:nvGrpSpPr>
          <p:cNvPr id="111" name="Group 110">
            <a:extLst>
              <a:ext uri="{FF2B5EF4-FFF2-40B4-BE49-F238E27FC236}">
                <a16:creationId xmlns:a16="http://schemas.microsoft.com/office/drawing/2014/main" id="{A3E93D41-4F20-F5D0-A366-54C1CA8D45A7}"/>
              </a:ext>
            </a:extLst>
          </p:cNvPr>
          <p:cNvGrpSpPr/>
          <p:nvPr/>
        </p:nvGrpSpPr>
        <p:grpSpPr>
          <a:xfrm>
            <a:off x="8280488" y="1799842"/>
            <a:ext cx="2579799" cy="327424"/>
            <a:chOff x="1312751" y="1799842"/>
            <a:chExt cx="2579799" cy="327424"/>
          </a:xfrm>
        </p:grpSpPr>
        <p:sp>
          <p:nvSpPr>
            <p:cNvPr id="112" name="Rectangle 111">
              <a:extLst>
                <a:ext uri="{FF2B5EF4-FFF2-40B4-BE49-F238E27FC236}">
                  <a16:creationId xmlns:a16="http://schemas.microsoft.com/office/drawing/2014/main" id="{B75973CA-AF02-FB42-181A-5448CDEE03CB}"/>
                </a:ext>
              </a:extLst>
            </p:cNvPr>
            <p:cNvSpPr/>
            <p:nvPr/>
          </p:nvSpPr>
          <p:spPr>
            <a:xfrm>
              <a:off x="1312751" y="1801336"/>
              <a:ext cx="2576624" cy="32593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AADC4496-FB92-78DB-590A-97154BDB22F5}"/>
                </a:ext>
              </a:extLst>
            </p:cNvPr>
            <p:cNvCxnSpPr>
              <a:cxnSpLocks/>
            </p:cNvCxnSpPr>
            <p:nvPr/>
          </p:nvCxnSpPr>
          <p:spPr>
            <a:xfrm>
              <a:off x="1312751" y="1799842"/>
              <a:ext cx="2579799" cy="0"/>
            </a:xfrm>
            <a:prstGeom prst="line">
              <a:avLst/>
            </a:prstGeom>
            <a:ln w="38100">
              <a:solidFill>
                <a:srgbClr val="FFFF00"/>
              </a:solidFill>
            </a:ln>
            <a:effectLst>
              <a:outerShdw blurRad="25400" dist="12700" dir="5400000" algn="tl" rotWithShape="0">
                <a:prstClr val="black">
                  <a:alpha val="20296"/>
                </a:prstClr>
              </a:outerShdw>
            </a:effectLst>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4971914-A4DC-95D9-BB94-ACCCAF926719}"/>
                </a:ext>
              </a:extLst>
            </p:cNvPr>
            <p:cNvCxnSpPr>
              <a:cxnSpLocks/>
            </p:cNvCxnSpPr>
            <p:nvPr/>
          </p:nvCxnSpPr>
          <p:spPr>
            <a:xfrm>
              <a:off x="1312751" y="2123692"/>
              <a:ext cx="2579799" cy="0"/>
            </a:xfrm>
            <a:prstGeom prst="line">
              <a:avLst/>
            </a:prstGeom>
            <a:ln w="38100">
              <a:solidFill>
                <a:srgbClr val="FFFF00"/>
              </a:solidFill>
            </a:ln>
            <a:effectLst>
              <a:outerShdw blurRad="25400" dist="12700" dir="5400000" algn="tl" rotWithShape="0">
                <a:prstClr val="black">
                  <a:alpha val="20296"/>
                </a:prstClr>
              </a:outerShdw>
            </a:effectLst>
          </p:spPr>
          <p:style>
            <a:lnRef idx="1">
              <a:schemeClr val="accent1"/>
            </a:lnRef>
            <a:fillRef idx="0">
              <a:schemeClr val="accent1"/>
            </a:fillRef>
            <a:effectRef idx="0">
              <a:schemeClr val="accent1"/>
            </a:effectRef>
            <a:fontRef idx="minor">
              <a:schemeClr val="tx1"/>
            </a:fontRef>
          </p:style>
        </p:cxnSp>
      </p:grpSp>
      <p:sp>
        <p:nvSpPr>
          <p:cNvPr id="115" name="Oval 114">
            <a:extLst>
              <a:ext uri="{FF2B5EF4-FFF2-40B4-BE49-F238E27FC236}">
                <a16:creationId xmlns:a16="http://schemas.microsoft.com/office/drawing/2014/main" id="{36C03E5B-0768-C790-9C3E-7CB93E24C1C8}"/>
              </a:ext>
            </a:extLst>
          </p:cNvPr>
          <p:cNvSpPr/>
          <p:nvPr/>
        </p:nvSpPr>
        <p:spPr>
          <a:xfrm>
            <a:off x="9809047" y="3808977"/>
            <a:ext cx="520003" cy="245465"/>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a:solidFill>
                  <a:schemeClr val="bg1"/>
                </a:solidFill>
              </a:rPr>
              <a:t>ERK1/2</a:t>
            </a:r>
          </a:p>
        </p:txBody>
      </p:sp>
      <p:sp>
        <p:nvSpPr>
          <p:cNvPr id="116" name="Oval 115">
            <a:extLst>
              <a:ext uri="{FF2B5EF4-FFF2-40B4-BE49-F238E27FC236}">
                <a16:creationId xmlns:a16="http://schemas.microsoft.com/office/drawing/2014/main" id="{4EB5B818-3782-81A0-DAB3-D1D3AB1EE7BD}"/>
              </a:ext>
            </a:extLst>
          </p:cNvPr>
          <p:cNvSpPr/>
          <p:nvPr/>
        </p:nvSpPr>
        <p:spPr>
          <a:xfrm>
            <a:off x="9740638" y="3364138"/>
            <a:ext cx="651320" cy="244052"/>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MEK</a:t>
            </a:r>
          </a:p>
        </p:txBody>
      </p:sp>
      <p:grpSp>
        <p:nvGrpSpPr>
          <p:cNvPr id="117" name="Group 116">
            <a:extLst>
              <a:ext uri="{FF2B5EF4-FFF2-40B4-BE49-F238E27FC236}">
                <a16:creationId xmlns:a16="http://schemas.microsoft.com/office/drawing/2014/main" id="{663A2A5D-F115-84C0-6B22-3AAB2E177B0E}"/>
              </a:ext>
            </a:extLst>
          </p:cNvPr>
          <p:cNvGrpSpPr/>
          <p:nvPr/>
        </p:nvGrpSpPr>
        <p:grpSpPr>
          <a:xfrm>
            <a:off x="9529647" y="2808820"/>
            <a:ext cx="1078802" cy="277280"/>
            <a:chOff x="3678790" y="2808820"/>
            <a:chExt cx="1078802" cy="277280"/>
          </a:xfrm>
        </p:grpSpPr>
        <p:sp>
          <p:nvSpPr>
            <p:cNvPr id="118" name="Oval 117">
              <a:extLst>
                <a:ext uri="{FF2B5EF4-FFF2-40B4-BE49-F238E27FC236}">
                  <a16:creationId xmlns:a16="http://schemas.microsoft.com/office/drawing/2014/main" id="{6A1F0530-0415-ED33-6555-11F51C502DCE}"/>
                </a:ext>
              </a:extLst>
            </p:cNvPr>
            <p:cNvSpPr/>
            <p:nvPr/>
          </p:nvSpPr>
          <p:spPr>
            <a:xfrm>
              <a:off x="3678790" y="2808820"/>
              <a:ext cx="520002" cy="277280"/>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BRAF</a:t>
              </a:r>
            </a:p>
          </p:txBody>
        </p:sp>
        <p:sp>
          <p:nvSpPr>
            <p:cNvPr id="119" name="Oval 118">
              <a:extLst>
                <a:ext uri="{FF2B5EF4-FFF2-40B4-BE49-F238E27FC236}">
                  <a16:creationId xmlns:a16="http://schemas.microsoft.com/office/drawing/2014/main" id="{DE572A1C-7676-CEF2-3EAE-F741C66BC994}"/>
                </a:ext>
              </a:extLst>
            </p:cNvPr>
            <p:cNvSpPr/>
            <p:nvPr/>
          </p:nvSpPr>
          <p:spPr>
            <a:xfrm>
              <a:off x="4237590" y="2808820"/>
              <a:ext cx="520002" cy="277280"/>
            </a:xfrm>
            <a:prstGeom prst="ellipse">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CRAF</a:t>
              </a:r>
            </a:p>
          </p:txBody>
        </p:sp>
      </p:grpSp>
      <p:sp>
        <p:nvSpPr>
          <p:cNvPr id="120" name="Oval 119">
            <a:extLst>
              <a:ext uri="{FF2B5EF4-FFF2-40B4-BE49-F238E27FC236}">
                <a16:creationId xmlns:a16="http://schemas.microsoft.com/office/drawing/2014/main" id="{2B85EF9D-CF03-076F-5A78-46C958286B20}"/>
              </a:ext>
            </a:extLst>
          </p:cNvPr>
          <p:cNvSpPr/>
          <p:nvPr/>
        </p:nvSpPr>
        <p:spPr>
          <a:xfrm>
            <a:off x="9740638" y="2196974"/>
            <a:ext cx="656820" cy="370672"/>
          </a:xfrm>
          <a:prstGeom prst="ellipse">
            <a:avLst/>
          </a:prstGeom>
          <a:solidFill>
            <a:schemeClr val="accent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RAS</a:t>
            </a:r>
          </a:p>
        </p:txBody>
      </p:sp>
      <p:grpSp>
        <p:nvGrpSpPr>
          <p:cNvPr id="121" name="Group 120">
            <a:extLst>
              <a:ext uri="{FF2B5EF4-FFF2-40B4-BE49-F238E27FC236}">
                <a16:creationId xmlns:a16="http://schemas.microsoft.com/office/drawing/2014/main" id="{A73BB4B2-48D0-043B-C32B-BEF1FE501480}"/>
              </a:ext>
            </a:extLst>
          </p:cNvPr>
          <p:cNvGrpSpPr/>
          <p:nvPr/>
        </p:nvGrpSpPr>
        <p:grpSpPr>
          <a:xfrm>
            <a:off x="9814225" y="2556776"/>
            <a:ext cx="509647" cy="208304"/>
            <a:chOff x="3929162" y="2556776"/>
            <a:chExt cx="509647" cy="208304"/>
          </a:xfrm>
        </p:grpSpPr>
        <p:sp>
          <p:nvSpPr>
            <p:cNvPr id="122" name="Down Arrow 121">
              <a:extLst>
                <a:ext uri="{FF2B5EF4-FFF2-40B4-BE49-F238E27FC236}">
                  <a16:creationId xmlns:a16="http://schemas.microsoft.com/office/drawing/2014/main" id="{80336E2C-B171-35B5-5D3E-5ADCD727B7D1}"/>
                </a:ext>
              </a:extLst>
            </p:cNvPr>
            <p:cNvSpPr/>
            <p:nvPr/>
          </p:nvSpPr>
          <p:spPr>
            <a:xfrm rot="900000">
              <a:off x="3929162" y="2556776"/>
              <a:ext cx="139700" cy="2083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own Arrow 122">
              <a:extLst>
                <a:ext uri="{FF2B5EF4-FFF2-40B4-BE49-F238E27FC236}">
                  <a16:creationId xmlns:a16="http://schemas.microsoft.com/office/drawing/2014/main" id="{56A761EC-6D82-8E22-658B-C7D93CD617FC}"/>
                </a:ext>
              </a:extLst>
            </p:cNvPr>
            <p:cNvSpPr/>
            <p:nvPr/>
          </p:nvSpPr>
          <p:spPr>
            <a:xfrm rot="20700000">
              <a:off x="4299109" y="2556776"/>
              <a:ext cx="139700" cy="2083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Down Arrow 123">
            <a:extLst>
              <a:ext uri="{FF2B5EF4-FFF2-40B4-BE49-F238E27FC236}">
                <a16:creationId xmlns:a16="http://schemas.microsoft.com/office/drawing/2014/main" id="{6E172187-4F22-A83E-6112-917B4DD1F194}"/>
              </a:ext>
            </a:extLst>
          </p:cNvPr>
          <p:cNvSpPr/>
          <p:nvPr/>
        </p:nvSpPr>
        <p:spPr>
          <a:xfrm>
            <a:off x="9999198" y="3089681"/>
            <a:ext cx="139700" cy="1771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wn Arrow 124">
            <a:extLst>
              <a:ext uri="{FF2B5EF4-FFF2-40B4-BE49-F238E27FC236}">
                <a16:creationId xmlns:a16="http://schemas.microsoft.com/office/drawing/2014/main" id="{24F5CC9A-0F16-1201-62A9-93B345DA2D4A}"/>
              </a:ext>
            </a:extLst>
          </p:cNvPr>
          <p:cNvSpPr/>
          <p:nvPr/>
        </p:nvSpPr>
        <p:spPr>
          <a:xfrm>
            <a:off x="9999198" y="3672316"/>
            <a:ext cx="139700" cy="11794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own Arrow 126">
            <a:extLst>
              <a:ext uri="{FF2B5EF4-FFF2-40B4-BE49-F238E27FC236}">
                <a16:creationId xmlns:a16="http://schemas.microsoft.com/office/drawing/2014/main" id="{6926FF51-41E9-2653-F790-72C9E4951A2B}"/>
              </a:ext>
            </a:extLst>
          </p:cNvPr>
          <p:cNvSpPr/>
          <p:nvPr/>
        </p:nvSpPr>
        <p:spPr>
          <a:xfrm rot="17455521">
            <a:off x="9510407" y="3176694"/>
            <a:ext cx="103507" cy="367037"/>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078C4E2-3E30-2660-CB4A-F1FC985776B1}"/>
              </a:ext>
            </a:extLst>
          </p:cNvPr>
          <p:cNvSpPr/>
          <p:nvPr/>
        </p:nvSpPr>
        <p:spPr>
          <a:xfrm>
            <a:off x="8556733" y="2983227"/>
            <a:ext cx="789897" cy="445773"/>
          </a:xfrm>
          <a:prstGeom prst="ellipse">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a:solidFill>
                  <a:schemeClr val="bg1"/>
                </a:solidFill>
              </a:rPr>
              <a:t>CRAF</a:t>
            </a:r>
            <a:endParaRPr lang="en-US" sz="900" b="1">
              <a:solidFill>
                <a:schemeClr val="bg1"/>
              </a:solidFill>
            </a:endParaRPr>
          </a:p>
        </p:txBody>
      </p:sp>
      <p:grpSp>
        <p:nvGrpSpPr>
          <p:cNvPr id="130" name="Group 129">
            <a:extLst>
              <a:ext uri="{FF2B5EF4-FFF2-40B4-BE49-F238E27FC236}">
                <a16:creationId xmlns:a16="http://schemas.microsoft.com/office/drawing/2014/main" id="{D106CED5-64A6-7F5C-5C4D-16D0B0499911}"/>
              </a:ext>
            </a:extLst>
          </p:cNvPr>
          <p:cNvGrpSpPr/>
          <p:nvPr/>
        </p:nvGrpSpPr>
        <p:grpSpPr>
          <a:xfrm>
            <a:off x="8830689" y="1642472"/>
            <a:ext cx="799408" cy="603002"/>
            <a:chOff x="1862952" y="1642472"/>
            <a:chExt cx="799408" cy="603002"/>
          </a:xfrm>
        </p:grpSpPr>
        <p:pic>
          <p:nvPicPr>
            <p:cNvPr id="131" name="Picture 130">
              <a:extLst>
                <a:ext uri="{FF2B5EF4-FFF2-40B4-BE49-F238E27FC236}">
                  <a16:creationId xmlns:a16="http://schemas.microsoft.com/office/drawing/2014/main" id="{B66666FC-D7A7-775D-E8E5-232AF2E8CA8F}"/>
                </a:ext>
              </a:extLst>
            </p:cNvPr>
            <p:cNvPicPr>
              <a:picLocks noChangeAspect="1"/>
            </p:cNvPicPr>
            <p:nvPr/>
          </p:nvPicPr>
          <p:blipFill>
            <a:blip r:embed="rId3"/>
            <a:stretch>
              <a:fillRect/>
            </a:stretch>
          </p:blipFill>
          <p:spPr>
            <a:xfrm>
              <a:off x="1862952" y="1642472"/>
              <a:ext cx="355600" cy="533400"/>
            </a:xfrm>
            <a:prstGeom prst="rect">
              <a:avLst/>
            </a:prstGeom>
          </p:spPr>
        </p:pic>
        <p:sp>
          <p:nvSpPr>
            <p:cNvPr id="132" name="Oval 131">
              <a:extLst>
                <a:ext uri="{FF2B5EF4-FFF2-40B4-BE49-F238E27FC236}">
                  <a16:creationId xmlns:a16="http://schemas.microsoft.com/office/drawing/2014/main" id="{0C63FEDD-36B2-E89F-AD94-0CA81B3E9B95}"/>
                </a:ext>
              </a:extLst>
            </p:cNvPr>
            <p:cNvSpPr/>
            <p:nvPr/>
          </p:nvSpPr>
          <p:spPr>
            <a:xfrm>
              <a:off x="2285513" y="2032590"/>
              <a:ext cx="313199" cy="137377"/>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a:solidFill>
                    <a:schemeClr val="bg1"/>
                  </a:solidFill>
                </a:rPr>
                <a:t>SHC</a:t>
              </a:r>
            </a:p>
          </p:txBody>
        </p:sp>
        <p:sp>
          <p:nvSpPr>
            <p:cNvPr id="133" name="Oval 132">
              <a:extLst>
                <a:ext uri="{FF2B5EF4-FFF2-40B4-BE49-F238E27FC236}">
                  <a16:creationId xmlns:a16="http://schemas.microsoft.com/office/drawing/2014/main" id="{976A3470-70A1-E675-F64D-76E2AD0CE5ED}"/>
                </a:ext>
              </a:extLst>
            </p:cNvPr>
            <p:cNvSpPr/>
            <p:nvPr/>
          </p:nvSpPr>
          <p:spPr>
            <a:xfrm>
              <a:off x="2349161" y="1850856"/>
              <a:ext cx="313199" cy="137377"/>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a:solidFill>
                    <a:schemeClr val="bg1"/>
                  </a:solidFill>
                </a:rPr>
                <a:t>SOS</a:t>
              </a:r>
            </a:p>
          </p:txBody>
        </p:sp>
        <p:sp>
          <p:nvSpPr>
            <p:cNvPr id="134" name="Oval 133">
              <a:extLst>
                <a:ext uri="{FF2B5EF4-FFF2-40B4-BE49-F238E27FC236}">
                  <a16:creationId xmlns:a16="http://schemas.microsoft.com/office/drawing/2014/main" id="{C9BC3594-5F06-D820-E7C5-243A7F2E3DB9}"/>
                </a:ext>
              </a:extLst>
            </p:cNvPr>
            <p:cNvSpPr/>
            <p:nvPr/>
          </p:nvSpPr>
          <p:spPr>
            <a:xfrm>
              <a:off x="2342147" y="19585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135" name="Oval 134">
              <a:extLst>
                <a:ext uri="{FF2B5EF4-FFF2-40B4-BE49-F238E27FC236}">
                  <a16:creationId xmlns:a16="http://schemas.microsoft.com/office/drawing/2014/main" id="{9385F598-28B1-5442-743B-31FF80A0E010}"/>
                </a:ext>
              </a:extLst>
            </p:cNvPr>
            <p:cNvSpPr/>
            <p:nvPr/>
          </p:nvSpPr>
          <p:spPr>
            <a:xfrm>
              <a:off x="2474170" y="19585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136" name="Oval 135">
              <a:extLst>
                <a:ext uri="{FF2B5EF4-FFF2-40B4-BE49-F238E27FC236}">
                  <a16:creationId xmlns:a16="http://schemas.microsoft.com/office/drawing/2014/main" id="{F03ED27B-7DB8-6E53-B8F6-3EFAB1EDBF50}"/>
                </a:ext>
              </a:extLst>
            </p:cNvPr>
            <p:cNvSpPr/>
            <p:nvPr/>
          </p:nvSpPr>
          <p:spPr>
            <a:xfrm>
              <a:off x="2288172" y="2133955"/>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137" name="Oval 136">
              <a:extLst>
                <a:ext uri="{FF2B5EF4-FFF2-40B4-BE49-F238E27FC236}">
                  <a16:creationId xmlns:a16="http://schemas.microsoft.com/office/drawing/2014/main" id="{C62CB7E5-8D20-25C2-3E5F-021A8BBC04FB}"/>
                </a:ext>
              </a:extLst>
            </p:cNvPr>
            <p:cNvSpPr/>
            <p:nvPr/>
          </p:nvSpPr>
          <p:spPr>
            <a:xfrm>
              <a:off x="2420195" y="2133955"/>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138" name="Oval 137">
              <a:extLst>
                <a:ext uri="{FF2B5EF4-FFF2-40B4-BE49-F238E27FC236}">
                  <a16:creationId xmlns:a16="http://schemas.microsoft.com/office/drawing/2014/main" id="{D535A099-1545-680E-1FBD-C1B28BE8D258}"/>
                </a:ext>
              </a:extLst>
            </p:cNvPr>
            <p:cNvSpPr/>
            <p:nvPr/>
          </p:nvSpPr>
          <p:spPr>
            <a:xfrm>
              <a:off x="1999247" y="21223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139" name="Oval 138">
              <a:extLst>
                <a:ext uri="{FF2B5EF4-FFF2-40B4-BE49-F238E27FC236}">
                  <a16:creationId xmlns:a16="http://schemas.microsoft.com/office/drawing/2014/main" id="{AC1A8A8D-60C1-BE09-8B31-DCEBC1DF8B34}"/>
                </a:ext>
              </a:extLst>
            </p:cNvPr>
            <p:cNvSpPr/>
            <p:nvPr/>
          </p:nvSpPr>
          <p:spPr>
            <a:xfrm>
              <a:off x="2131270" y="2122330"/>
              <a:ext cx="115366" cy="111519"/>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b="1">
                  <a:solidFill>
                    <a:schemeClr val="accent3">
                      <a:lumMod val="50000"/>
                    </a:schemeClr>
                  </a:solidFill>
                </a:rPr>
                <a:t>P</a:t>
              </a:r>
            </a:p>
          </p:txBody>
        </p:sp>
        <p:sp>
          <p:nvSpPr>
            <p:cNvPr id="140" name="TextBox 139">
              <a:extLst>
                <a:ext uri="{FF2B5EF4-FFF2-40B4-BE49-F238E27FC236}">
                  <a16:creationId xmlns:a16="http://schemas.microsoft.com/office/drawing/2014/main" id="{258AE822-BDF6-5FFA-C483-F6B9D229DA86}"/>
                </a:ext>
              </a:extLst>
            </p:cNvPr>
            <p:cNvSpPr txBox="1"/>
            <p:nvPr/>
          </p:nvSpPr>
          <p:spPr>
            <a:xfrm rot="5400000">
              <a:off x="1897853" y="1850058"/>
              <a:ext cx="445772" cy="153888"/>
            </a:xfrm>
            <a:prstGeom prst="rect">
              <a:avLst/>
            </a:prstGeom>
            <a:noFill/>
          </p:spPr>
          <p:txBody>
            <a:bodyPr wrap="square" lIns="0" tIns="0" rIns="0" bIns="0" rtlCol="0">
              <a:spAutoFit/>
            </a:bodyPr>
            <a:lstStyle/>
            <a:p>
              <a:pPr algn="ctr"/>
              <a:r>
                <a:rPr lang="en-US" sz="1000" b="1">
                  <a:solidFill>
                    <a:schemeClr val="accent3">
                      <a:lumMod val="50000"/>
                    </a:schemeClr>
                  </a:solidFill>
                </a:rPr>
                <a:t>RTKs</a:t>
              </a:r>
            </a:p>
          </p:txBody>
        </p:sp>
      </p:grpSp>
    </p:spTree>
    <p:extLst>
      <p:ext uri="{BB962C8B-B14F-4D97-AF65-F5344CB8AC3E}">
        <p14:creationId xmlns:p14="http://schemas.microsoft.com/office/powerpoint/2010/main" val="217047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5EBB-60A2-A720-05D8-8920125AFB87}"/>
              </a:ext>
            </a:extLst>
          </p:cNvPr>
          <p:cNvSpPr>
            <a:spLocks noGrp="1"/>
          </p:cNvSpPr>
          <p:nvPr>
            <p:ph type="title"/>
          </p:nvPr>
        </p:nvSpPr>
        <p:spPr>
          <a:xfrm>
            <a:off x="838200" y="365126"/>
            <a:ext cx="10515600" cy="728544"/>
          </a:xfrm>
        </p:spPr>
        <p:txBody>
          <a:bodyPr>
            <a:noAutofit/>
          </a:bodyPr>
          <a:lstStyle/>
          <a:p>
            <a:r>
              <a:rPr lang="en-GB" sz="2400">
                <a:solidFill>
                  <a:srgbClr val="0061A7"/>
                </a:solidFill>
                <a:latin typeface="Arial" pitchFamily="34" charset="0"/>
                <a:ea typeface="ＭＳ Ｐゴシック" charset="0"/>
                <a:cs typeface="Arial" pitchFamily="34" charset="0"/>
              </a:rPr>
              <a:t>Approximately 50% of </a:t>
            </a:r>
            <a:r>
              <a:rPr lang="en-GB" sz="2400" i="1">
                <a:solidFill>
                  <a:srgbClr val="0061A7"/>
                </a:solidFill>
                <a:latin typeface="Arial" pitchFamily="34" charset="0"/>
                <a:ea typeface="ＭＳ Ｐゴシック" charset="0"/>
                <a:cs typeface="Arial" pitchFamily="34" charset="0"/>
              </a:rPr>
              <a:t>BRAF</a:t>
            </a:r>
            <a:r>
              <a:rPr lang="en-GB" sz="2400">
                <a:solidFill>
                  <a:srgbClr val="0061A7"/>
                </a:solidFill>
                <a:latin typeface="Arial" pitchFamily="34" charset="0"/>
                <a:ea typeface="ＭＳ Ｐゴシック" charset="0"/>
                <a:cs typeface="Arial" pitchFamily="34" charset="0"/>
              </a:rPr>
              <a:t> mutations in NSCLC are V600</a:t>
            </a:r>
          </a:p>
        </p:txBody>
      </p:sp>
      <p:sp>
        <p:nvSpPr>
          <p:cNvPr id="3" name="Text Placeholder 2">
            <a:extLst>
              <a:ext uri="{FF2B5EF4-FFF2-40B4-BE49-F238E27FC236}">
                <a16:creationId xmlns:a16="http://schemas.microsoft.com/office/drawing/2014/main" id="{3084C57B-85F5-92EA-080D-B0B0C90DF034}"/>
              </a:ext>
            </a:extLst>
          </p:cNvPr>
          <p:cNvSpPr>
            <a:spLocks noGrp="1"/>
          </p:cNvSpPr>
          <p:nvPr>
            <p:ph type="body" sz="quarter" idx="10"/>
          </p:nvPr>
        </p:nvSpPr>
        <p:spPr>
          <a:xfrm>
            <a:off x="838200" y="6312641"/>
            <a:ext cx="10515600" cy="327025"/>
          </a:xfrm>
        </p:spPr>
        <p:txBody>
          <a:bodyPr/>
          <a:lstStyle/>
          <a:p>
            <a:pPr lvl="0"/>
            <a:r>
              <a:rPr lang="en-GB" sz="900" i="1"/>
              <a:t>BRAF</a:t>
            </a:r>
            <a:r>
              <a:rPr lang="en-GB" sz="900"/>
              <a:t>, B-Raf proto-oncogene serine/threonine-protein kinase; ERK, extracellular signal-regulated kinase; MAPK, mitogen-activated protein kinase; NSCLC, non-small cell lung cancer; RAS, rat sarcoma; RTK, receptor tyrosine kinase.</a:t>
            </a:r>
            <a:br>
              <a:rPr lang="en-GB" sz="900"/>
            </a:br>
            <a:r>
              <a:rPr lang="en-GB" sz="900"/>
              <a:t>1. Yan N, et al. </a:t>
            </a:r>
            <a:r>
              <a:rPr lang="en-GB" sz="900" i="1"/>
              <a:t>Front Oncol. </a:t>
            </a:r>
            <a:r>
              <a:rPr lang="en-GB" sz="900"/>
              <a:t>2022;12:863043; 2. </a:t>
            </a:r>
            <a:r>
              <a:rPr lang="en-GB" sz="900" err="1"/>
              <a:t>Dagogo</a:t>
            </a:r>
            <a:r>
              <a:rPr lang="en-GB" sz="900"/>
              <a:t>-Jack I, et al. </a:t>
            </a:r>
            <a:r>
              <a:rPr lang="en-GB" sz="900" i="1"/>
              <a:t>Clin Cancer Res. </a:t>
            </a:r>
            <a:r>
              <a:rPr lang="en-GB" sz="900"/>
              <a:t>2019;25(1):158-165; 3</a:t>
            </a:r>
            <a:r>
              <a:rPr lang="en-GB"/>
              <a:t>. </a:t>
            </a:r>
            <a:r>
              <a:rPr lang="en-GB" err="1"/>
              <a:t>Riudavets</a:t>
            </a:r>
            <a:r>
              <a:rPr lang="en-GB"/>
              <a:t> M, et al. </a:t>
            </a:r>
            <a:r>
              <a:rPr lang="en-GB" i="1"/>
              <a:t>Lung Cancer</a:t>
            </a:r>
            <a:r>
              <a:rPr lang="en-GB"/>
              <a:t>. 2022;169:102-114; 4. </a:t>
            </a:r>
            <a:r>
              <a:rPr lang="en-GB" sz="900" err="1"/>
              <a:t>Šutić</a:t>
            </a:r>
            <a:r>
              <a:rPr lang="en-GB" sz="900"/>
              <a:t> M, et al. </a:t>
            </a:r>
            <a:r>
              <a:rPr lang="en-GB" sz="900" i="1"/>
              <a:t>J </a:t>
            </a:r>
            <a:r>
              <a:rPr lang="en-GB" sz="900" i="1" err="1"/>
              <a:t>Pers</a:t>
            </a:r>
            <a:r>
              <a:rPr lang="en-GB" sz="900" i="1"/>
              <a:t> Med. </a:t>
            </a:r>
            <a:r>
              <a:rPr lang="en-GB" sz="900"/>
              <a:t>2021;11(11):1102.</a:t>
            </a:r>
            <a:endParaRPr lang="en-GB"/>
          </a:p>
        </p:txBody>
      </p:sp>
      <p:sp>
        <p:nvSpPr>
          <p:cNvPr id="6" name="Content Placeholder 6">
            <a:extLst>
              <a:ext uri="{FF2B5EF4-FFF2-40B4-BE49-F238E27FC236}">
                <a16:creationId xmlns:a16="http://schemas.microsoft.com/office/drawing/2014/main" id="{B5E6FDFA-8265-B8E9-2CEF-5527D48A1D51}"/>
              </a:ext>
            </a:extLst>
          </p:cNvPr>
          <p:cNvSpPr txBox="1">
            <a:spLocks/>
          </p:cNvSpPr>
          <p:nvPr/>
        </p:nvSpPr>
        <p:spPr bwMode="auto">
          <a:xfrm>
            <a:off x="288779" y="1400235"/>
            <a:ext cx="3349249" cy="4598993"/>
          </a:xfrm>
          <a:prstGeom prst="roundRect">
            <a:avLst>
              <a:gd name="adj" fmla="val 16229"/>
            </a:avLst>
          </a:prstGeom>
          <a:solidFill>
            <a:srgbClr val="0061A7"/>
          </a:solid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36538" marR="0" indent="-236538" algn="l" defTabSz="914400" rtl="0" eaLnBrk="1" fontAlgn="base" latinLnBrk="0" hangingPunct="1">
              <a:lnSpc>
                <a:spcPct val="100000"/>
              </a:lnSpc>
              <a:spcBef>
                <a:spcPts val="0"/>
              </a:spcBef>
              <a:spcAft>
                <a:spcPts val="300"/>
              </a:spcAft>
              <a:buClr>
                <a:schemeClr val="accent1"/>
              </a:buClr>
              <a:buSzPct val="100000"/>
              <a:buFont typeface="Arial" panose="020B0604020202020204" pitchFamily="34" charset="0"/>
              <a:buChar char="•"/>
              <a:tabLst/>
              <a:defRPr sz="1800" b="0" kern="1200">
                <a:solidFill>
                  <a:schemeClr val="accent1"/>
                </a:solidFill>
                <a:latin typeface="Arial" pitchFamily="34" charset="0"/>
                <a:ea typeface="ＭＳ Ｐゴシック" charset="0"/>
                <a:cs typeface="Arial" pitchFamily="34" charset="0"/>
              </a:defRPr>
            </a:lvl1pPr>
            <a:lvl2pPr marL="465138" marR="0" indent="-230188" algn="l" defTabSz="914400" rtl="0" eaLnBrk="1" fontAlgn="base" latinLnBrk="0" hangingPunct="1">
              <a:lnSpc>
                <a:spcPct val="90000"/>
              </a:lnSpc>
              <a:spcBef>
                <a:spcPts val="0"/>
              </a:spcBef>
              <a:spcAft>
                <a:spcPts val="300"/>
              </a:spcAft>
              <a:buClr>
                <a:schemeClr val="accent1"/>
              </a:buClr>
              <a:buSzPct val="100000"/>
              <a:buFont typeface="Arial" panose="020B0604020202020204" pitchFamily="34" charset="0"/>
              <a:buChar char="•"/>
              <a:tabLst/>
              <a:defRPr sz="1800" b="0" kern="1200">
                <a:solidFill>
                  <a:schemeClr val="accent1"/>
                </a:solidFill>
                <a:latin typeface="Arial" pitchFamily="34" charset="0"/>
                <a:ea typeface="ＭＳ Ｐゴシック" charset="0"/>
                <a:cs typeface="Arial" pitchFamily="34" charset="0"/>
              </a:defRPr>
            </a:lvl2pPr>
            <a:lvl3pPr marL="693738" marR="0" indent="-228600" algn="l" defTabSz="914400" rtl="0" eaLnBrk="1" fontAlgn="base" latinLnBrk="0" hangingPunct="1">
              <a:lnSpc>
                <a:spcPct val="90000"/>
              </a:lnSpc>
              <a:spcBef>
                <a:spcPts val="0"/>
              </a:spcBef>
              <a:spcAft>
                <a:spcPts val="300"/>
              </a:spcAft>
              <a:buClr>
                <a:schemeClr val="accent1"/>
              </a:buClr>
              <a:buSzPct val="100000"/>
              <a:buFont typeface="Arial" panose="020B0604020202020204" pitchFamily="34" charset="0"/>
              <a:buChar char="•"/>
              <a:tabLst/>
              <a:defRPr sz="1800" b="0" kern="1200">
                <a:solidFill>
                  <a:schemeClr val="accent1"/>
                </a:solidFill>
                <a:latin typeface="Arial" pitchFamily="34" charset="0"/>
                <a:ea typeface="ＭＳ Ｐゴシック" charset="0"/>
                <a:cs typeface="Arial" pitchFamily="34" charset="0"/>
              </a:defRPr>
            </a:lvl3pPr>
            <a:lvl4pPr marL="922338" marR="0" indent="-228600" algn="l" defTabSz="914400" rtl="0" eaLnBrk="1" fontAlgn="base" latinLnBrk="0" hangingPunct="1">
              <a:lnSpc>
                <a:spcPct val="90000"/>
              </a:lnSpc>
              <a:spcBef>
                <a:spcPts val="0"/>
              </a:spcBef>
              <a:spcAft>
                <a:spcPts val="300"/>
              </a:spcAft>
              <a:buClr>
                <a:schemeClr val="accent1"/>
              </a:buClr>
              <a:buSzPct val="100000"/>
              <a:buFont typeface="Arial" panose="020B0604020202020204" pitchFamily="34" charset="0"/>
              <a:buChar char="•"/>
              <a:tabLst/>
              <a:defRPr sz="1800" b="0" kern="1200">
                <a:solidFill>
                  <a:schemeClr val="accent1"/>
                </a:solidFill>
                <a:latin typeface="Arial" pitchFamily="34" charset="0"/>
                <a:ea typeface="ＭＳ Ｐゴシック" charset="0"/>
                <a:cs typeface="Arial" pitchFamily="34" charset="0"/>
              </a:defRPr>
            </a:lvl4pPr>
            <a:lvl5pPr marL="1150938" marR="0" indent="-228600" algn="l" defTabSz="914400" rtl="0" eaLnBrk="1" fontAlgn="base" latinLnBrk="0" hangingPunct="1">
              <a:lnSpc>
                <a:spcPct val="90000"/>
              </a:lnSpc>
              <a:spcBef>
                <a:spcPts val="0"/>
              </a:spcBef>
              <a:spcAft>
                <a:spcPts val="300"/>
              </a:spcAft>
              <a:buClr>
                <a:schemeClr val="accent1"/>
              </a:buClr>
              <a:buSzPct val="100000"/>
              <a:buFont typeface="Arial" charset="0"/>
              <a:buChar char="•"/>
              <a:tabLst/>
              <a:defRPr sz="1800" b="0" kern="1200">
                <a:solidFill>
                  <a:schemeClr val="accent1"/>
                </a:solidFill>
                <a:latin typeface="Arial" pitchFamily="34" charset="0"/>
                <a:ea typeface="ＭＳ Ｐゴシック" charset="0"/>
                <a:cs typeface="Arial" pitchFamily="34" charset="0"/>
              </a:defRPr>
            </a:lvl5pPr>
            <a:lvl6pPr marL="461422" indent="-226478" algn="l" defTabSz="1219170" rtl="0" eaLnBrk="1" latinLnBrk="0" hangingPunct="1">
              <a:lnSpc>
                <a:spcPct val="90000"/>
              </a:lnSpc>
              <a:spcBef>
                <a:spcPts val="533"/>
              </a:spcBef>
              <a:spcAft>
                <a:spcPts val="0"/>
              </a:spcAft>
              <a:buClr>
                <a:schemeClr val="accent2"/>
              </a:buClr>
              <a:buSzPct val="85000"/>
              <a:buFont typeface="Arial" panose="020B0604020202020204" pitchFamily="34" charset="0"/>
              <a:buChar char="–"/>
              <a:defRPr sz="1867" kern="1200" baseline="0">
                <a:solidFill>
                  <a:schemeClr val="bg2"/>
                </a:solidFill>
                <a:latin typeface="Arial" pitchFamily="34" charset="0"/>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36538" marR="0" lvl="0" indent="-236538" algn="l" defTabSz="914400" rtl="0" eaLnBrk="1" fontAlgn="base" latinLnBrk="0" hangingPunct="1">
              <a:lnSpc>
                <a:spcPct val="100000"/>
              </a:lnSpc>
              <a:spcBef>
                <a:spcPts val="0"/>
              </a:spcBef>
              <a:spcAft>
                <a:spcPts val="1200"/>
              </a:spcAft>
              <a:buClr>
                <a:sysClr val="window" lastClr="FFFFFF"/>
              </a:buClr>
              <a:buSzPct val="100000"/>
              <a:buFont typeface="Arial" panose="020B0604020202020204" pitchFamily="34" charset="0"/>
              <a:buChar char="•"/>
              <a:tabLst/>
              <a:defRPr/>
            </a:pPr>
            <a:r>
              <a:rPr kumimoji="0" lang="en-GB" sz="1800" b="0" i="1" u="none" strike="noStrik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rPr>
              <a:t>BRAF</a:t>
            </a:r>
            <a:r>
              <a:rPr kumimoji="0" lang="en-GB" sz="1800" b="0" i="0" u="none" strike="noStrik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rPr>
              <a:t> mutations can be classified as Class I, II or III based on the point mutation(s) and effects on the MAPK pathway</a:t>
            </a:r>
            <a:r>
              <a:rPr kumimoji="0" lang="en-GB" sz="1800" b="0" i="0" u="none" strike="noStrike" kern="1200" cap="none" spc="0" normalizeH="0" baseline="30000" noProof="0">
                <a:ln>
                  <a:noFill/>
                </a:ln>
                <a:solidFill>
                  <a:sysClr val="window" lastClr="FFFFFF"/>
                </a:solidFill>
                <a:effectLst/>
                <a:uLnTx/>
                <a:uFillTx/>
                <a:latin typeface="Arial" pitchFamily="34" charset="0"/>
                <a:ea typeface="ＭＳ Ｐゴシック" charset="0"/>
                <a:cs typeface="Arial" pitchFamily="34" charset="0"/>
              </a:rPr>
              <a:t>1,2</a:t>
            </a:r>
          </a:p>
          <a:p>
            <a:pPr>
              <a:spcAft>
                <a:spcPts val="1200"/>
              </a:spcAft>
              <a:buClr>
                <a:sysClr val="window" lastClr="FFFFFF"/>
              </a:buClr>
              <a:defRPr/>
            </a:pPr>
            <a:r>
              <a:rPr lang="en-GB">
                <a:solidFill>
                  <a:schemeClr val="bg1"/>
                </a:solidFill>
              </a:rPr>
              <a:t>Class I mutations include V600E/K/D/R/M/G</a:t>
            </a:r>
            <a:r>
              <a:rPr lang="en-GB" baseline="30000">
                <a:solidFill>
                  <a:schemeClr val="bg1"/>
                </a:solidFill>
              </a:rPr>
              <a:t>3</a:t>
            </a:r>
          </a:p>
          <a:p>
            <a:pPr>
              <a:spcAft>
                <a:spcPts val="1200"/>
              </a:spcAft>
              <a:buClr>
                <a:sysClr val="window" lastClr="FFFFFF"/>
              </a:buClr>
              <a:defRPr/>
            </a:pPr>
            <a:r>
              <a:rPr kumimoji="0" lang="en-GB" sz="1800" b="0" i="0" u="none" strike="noStrik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rPr>
              <a:t>Class II and III encompass non-V600 </a:t>
            </a:r>
            <a:r>
              <a:rPr kumimoji="0" lang="en-GB" sz="1800" b="0" i="1" u="none" strike="noStrik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rPr>
              <a:t>BRAF</a:t>
            </a:r>
            <a:r>
              <a:rPr kumimoji="0" lang="en-GB" sz="1800" b="0" i="0" u="none" strike="noStrik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rPr>
              <a:t> mutations</a:t>
            </a:r>
            <a:r>
              <a:rPr kumimoji="0" lang="en-GB" sz="1800" b="0" i="0" u="none" strike="noStrike" kern="1200" cap="none" spc="0" normalizeH="0" baseline="30000" noProof="0">
                <a:ln>
                  <a:noFill/>
                </a:ln>
                <a:solidFill>
                  <a:sysClr val="window" lastClr="FFFFFF"/>
                </a:solidFill>
                <a:effectLst/>
                <a:uLnTx/>
                <a:uFillTx/>
                <a:latin typeface="Arial" pitchFamily="34" charset="0"/>
                <a:ea typeface="ＭＳ Ｐゴシック" charset="0"/>
                <a:cs typeface="Arial" pitchFamily="34" charset="0"/>
              </a:rPr>
              <a:t>1</a:t>
            </a:r>
            <a:endParaRPr kumimoji="0" lang="en-GB" sz="1800" b="0" i="0" u="none" strike="noStrik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endParaRPr>
          </a:p>
          <a:p>
            <a:pPr marL="236538" marR="0" lvl="0" indent="-236538" algn="l" defTabSz="914400" rtl="0" eaLnBrk="1" fontAlgn="base" latinLnBrk="0" hangingPunct="1">
              <a:lnSpc>
                <a:spcPct val="100000"/>
              </a:lnSpc>
              <a:spcBef>
                <a:spcPts val="0"/>
              </a:spcBef>
              <a:spcAft>
                <a:spcPts val="1200"/>
              </a:spcAft>
              <a:buClr>
                <a:sysClr val="window" lastClr="FFFFFF"/>
              </a:buClr>
              <a:buSzPct val="100000"/>
              <a:buFont typeface="Arial" panose="020B0604020202020204" pitchFamily="34" charset="0"/>
              <a:buChar char="•"/>
              <a:tabLst/>
              <a:defRPr/>
            </a:pPr>
            <a:r>
              <a:rPr kumimoji="0" lang="en-GB" sz="1800" b="0" i="0" u="non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rPr>
              <a:t>Approximately 50% of </a:t>
            </a:r>
            <a:r>
              <a:rPr kumimoji="0" lang="en-GB" sz="1800" b="0" i="1" u="non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rPr>
              <a:t>BRAF</a:t>
            </a:r>
            <a:r>
              <a:rPr kumimoji="0" lang="en-GB" sz="1800" b="0" i="0" u="non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rPr>
              <a:t> mutations involve the V600 point mutation</a:t>
            </a:r>
            <a:r>
              <a:rPr kumimoji="0" lang="en-GB" sz="1800" b="0" i="0" u="none" kern="1200" cap="none" spc="0" normalizeH="0" baseline="30000" noProof="0">
                <a:ln>
                  <a:noFill/>
                </a:ln>
                <a:solidFill>
                  <a:sysClr val="window" lastClr="FFFFFF"/>
                </a:solidFill>
                <a:effectLst/>
                <a:uLnTx/>
                <a:uFillTx/>
                <a:latin typeface="Arial" pitchFamily="34" charset="0"/>
                <a:ea typeface="ＭＳ Ｐゴシック" charset="0"/>
                <a:cs typeface="Arial" pitchFamily="34" charset="0"/>
              </a:rPr>
              <a:t>1,4</a:t>
            </a:r>
            <a:endParaRPr kumimoji="0" lang="en-GB" sz="1800" b="0" i="0" u="none" kern="1200" cap="none" spc="0" normalizeH="0" baseline="0" noProof="0">
              <a:ln>
                <a:noFill/>
              </a:ln>
              <a:solidFill>
                <a:sysClr val="window" lastClr="FFFFFF"/>
              </a:solidFill>
              <a:effectLst/>
              <a:uLnTx/>
              <a:uFillTx/>
              <a:latin typeface="Arial" pitchFamily="34" charset="0"/>
              <a:ea typeface="ＭＳ Ｐゴシック" charset="0"/>
              <a:cs typeface="Arial" pitchFamily="34" charset="0"/>
            </a:endParaRPr>
          </a:p>
        </p:txBody>
      </p:sp>
      <p:graphicFrame>
        <p:nvGraphicFramePr>
          <p:cNvPr id="7" name="Table 9">
            <a:extLst>
              <a:ext uri="{FF2B5EF4-FFF2-40B4-BE49-F238E27FC236}">
                <a16:creationId xmlns:a16="http://schemas.microsoft.com/office/drawing/2014/main" id="{C50160FB-94C7-F4E7-5247-1FB3C8CC9D56}"/>
              </a:ext>
            </a:extLst>
          </p:cNvPr>
          <p:cNvGraphicFramePr>
            <a:graphicFrameLocks/>
          </p:cNvGraphicFramePr>
          <p:nvPr>
            <p:extLst>
              <p:ext uri="{D42A27DB-BD31-4B8C-83A1-F6EECF244321}">
                <p14:modId xmlns:p14="http://schemas.microsoft.com/office/powerpoint/2010/main" val="3527613972"/>
              </p:ext>
            </p:extLst>
          </p:nvPr>
        </p:nvGraphicFramePr>
        <p:xfrm>
          <a:off x="3869802" y="1322931"/>
          <a:ext cx="7941053" cy="4750709"/>
        </p:xfrm>
        <a:graphic>
          <a:graphicData uri="http://schemas.openxmlformats.org/drawingml/2006/table">
            <a:tbl>
              <a:tblPr firstRow="1" bandRow="1"/>
              <a:tblGrid>
                <a:gridCol w="1762127">
                  <a:extLst>
                    <a:ext uri="{9D8B030D-6E8A-4147-A177-3AD203B41FA5}">
                      <a16:colId xmlns:a16="http://schemas.microsoft.com/office/drawing/2014/main" val="2491124635"/>
                    </a:ext>
                  </a:extLst>
                </a:gridCol>
                <a:gridCol w="2059642">
                  <a:extLst>
                    <a:ext uri="{9D8B030D-6E8A-4147-A177-3AD203B41FA5}">
                      <a16:colId xmlns:a16="http://schemas.microsoft.com/office/drawing/2014/main" val="1458296310"/>
                    </a:ext>
                  </a:extLst>
                </a:gridCol>
                <a:gridCol w="1029821">
                  <a:extLst>
                    <a:ext uri="{9D8B030D-6E8A-4147-A177-3AD203B41FA5}">
                      <a16:colId xmlns:a16="http://schemas.microsoft.com/office/drawing/2014/main" val="2859118289"/>
                    </a:ext>
                  </a:extLst>
                </a:gridCol>
                <a:gridCol w="1029821">
                  <a:extLst>
                    <a:ext uri="{9D8B030D-6E8A-4147-A177-3AD203B41FA5}">
                      <a16:colId xmlns:a16="http://schemas.microsoft.com/office/drawing/2014/main" val="1997279849"/>
                    </a:ext>
                  </a:extLst>
                </a:gridCol>
                <a:gridCol w="1029821">
                  <a:extLst>
                    <a:ext uri="{9D8B030D-6E8A-4147-A177-3AD203B41FA5}">
                      <a16:colId xmlns:a16="http://schemas.microsoft.com/office/drawing/2014/main" val="3448990610"/>
                    </a:ext>
                  </a:extLst>
                </a:gridCol>
                <a:gridCol w="1029821">
                  <a:extLst>
                    <a:ext uri="{9D8B030D-6E8A-4147-A177-3AD203B41FA5}">
                      <a16:colId xmlns:a16="http://schemas.microsoft.com/office/drawing/2014/main" val="2450262256"/>
                    </a:ext>
                  </a:extLst>
                </a:gridCol>
              </a:tblGrid>
              <a:tr h="48695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i="1"/>
                        <a:t>BRAF</a:t>
                      </a:r>
                      <a:r>
                        <a:rPr lang="en-US" sz="1600"/>
                        <a:t> Mutation Class</a:t>
                      </a:r>
                      <a:endParaRPr lang="en-US" sz="1600" baseline="3000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1A7"/>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a:t>Class I</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1A7"/>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a:t>Class II</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1A7"/>
                    </a:solid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t>Class III</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1A7"/>
                    </a:solidFill>
                  </a:tcPr>
                </a:tc>
                <a:tc hMerge="1">
                  <a:txBody>
                    <a:bodyPr/>
                    <a:lstStyle/>
                    <a:p>
                      <a:endParaRPr lang="en-GB"/>
                    </a:p>
                  </a:txBody>
                  <a:tcPr/>
                </a:tc>
                <a:extLst>
                  <a:ext uri="{0D108BD9-81ED-4DB2-BD59-A6C34878D82A}">
                    <a16:rowId xmlns:a16="http://schemas.microsoft.com/office/drawing/2014/main" val="255645463"/>
                  </a:ext>
                </a:extLst>
              </a:tr>
              <a:tr h="574949">
                <a:tc>
                  <a:txBody>
                    <a:bodyPr/>
                    <a:lstStyle/>
                    <a:p>
                      <a:r>
                        <a:rPr lang="en-US" sz="1600" b="1"/>
                        <a:t>Incidence, %</a:t>
                      </a:r>
                      <a:r>
                        <a:rPr lang="en-US" sz="1600" b="1" baseline="30000"/>
                        <a:t>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1A7">
                        <a:tint val="20000"/>
                      </a:srgb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a:solidFill>
                            <a:schemeClr val="tx1"/>
                          </a:solidFill>
                        </a:rPr>
                        <a:t>~50%</a:t>
                      </a:r>
                      <a:endParaRPr lang="en-US" sz="1600" b="1" baseline="30000">
                        <a:solidFill>
                          <a:schemeClr val="tx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a:solidFill>
                            <a:schemeClr val="tx1"/>
                          </a:solidFill>
                        </a:rPr>
                        <a:t>~50%</a:t>
                      </a:r>
                      <a:endParaRPr lang="en-US" sz="1600" b="1" baseline="30000">
                        <a:solidFill>
                          <a:schemeClr val="tx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1A7">
                        <a:tint val="20000"/>
                      </a:srgbClr>
                    </a:solidFill>
                  </a:tcPr>
                </a:tc>
                <a:tc hMerge="1">
                  <a:txBody>
                    <a:bodyPr/>
                    <a:lstStyle/>
                    <a:p>
                      <a:endParaRPr lang="en-GB"/>
                    </a:p>
                  </a:txBody>
                  <a:tcPr/>
                </a:tc>
                <a:tc hMerge="1">
                  <a:txBody>
                    <a:bodyPr/>
                    <a:lstStyle/>
                    <a:p>
                      <a:pPr marL="127000" indent="-127000">
                        <a:buFont typeface="Arial" panose="020B0604020202020204" pitchFamily="34" charset="0"/>
                        <a:buChar char="•"/>
                        <a:tabLst/>
                      </a:pPr>
                      <a:endParaRPr lang="en-US" sz="160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1A7">
                        <a:tint val="20000"/>
                      </a:srgbClr>
                    </a:solidFill>
                  </a:tcPr>
                </a:tc>
                <a:tc hMerge="1">
                  <a:txBody>
                    <a:bodyPr/>
                    <a:lstStyle/>
                    <a:p>
                      <a:endParaRPr lang="en-GB"/>
                    </a:p>
                  </a:txBody>
                  <a:tcPr/>
                </a:tc>
                <a:extLst>
                  <a:ext uri="{0D108BD9-81ED-4DB2-BD59-A6C34878D82A}">
                    <a16:rowId xmlns:a16="http://schemas.microsoft.com/office/drawing/2014/main" val="3581701005"/>
                  </a:ext>
                </a:extLst>
              </a:tr>
              <a:tr h="11020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1" i="1"/>
                        <a:t>BRAF </a:t>
                      </a:r>
                      <a:r>
                        <a:rPr lang="en-US" sz="1600" b="1"/>
                        <a:t>mutations</a:t>
                      </a:r>
                      <a:r>
                        <a:rPr lang="en-US" sz="1600" b="1" baseline="30000"/>
                        <a:t>3</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61A7">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a:solidFill>
                            <a:schemeClr val="tx1"/>
                          </a:solidFill>
                        </a:rPr>
                        <a:t>V600 </a:t>
                      </a:r>
                      <a:br>
                        <a:rPr lang="en-US" sz="1600" b="1">
                          <a:solidFill>
                            <a:schemeClr val="tx1"/>
                          </a:solidFill>
                        </a:rPr>
                      </a:br>
                      <a:r>
                        <a:rPr lang="en-US" sz="1600" b="1">
                          <a:solidFill>
                            <a:schemeClr val="tx1"/>
                          </a:solidFill>
                        </a:rPr>
                        <a:t>(including V600E)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27000" indent="-127000" algn="l">
                        <a:buFont typeface="Arial" panose="020B0604020202020204" pitchFamily="34" charset="0"/>
                        <a:buChar char="•"/>
                        <a:tabLst/>
                      </a:pPr>
                      <a:r>
                        <a:rPr lang="en-US" sz="1600"/>
                        <a:t>G496</a:t>
                      </a:r>
                    </a:p>
                    <a:p>
                      <a:pPr marL="127000" indent="-127000" algn="l">
                        <a:buFont typeface="Arial" panose="020B0604020202020204" pitchFamily="34" charset="0"/>
                        <a:buChar char="•"/>
                        <a:tabLst/>
                      </a:pPr>
                      <a:r>
                        <a:rPr lang="en-US" sz="1600"/>
                        <a:t>G464</a:t>
                      </a:r>
                    </a:p>
                    <a:p>
                      <a:pPr marL="127000" indent="-127000" algn="l">
                        <a:buFont typeface="Arial" panose="020B0604020202020204" pitchFamily="34" charset="0"/>
                        <a:buChar char="•"/>
                        <a:tabLst/>
                      </a:pPr>
                      <a:r>
                        <a:rPr lang="en-US" sz="1600"/>
                        <a:t>R4621</a:t>
                      </a:r>
                    </a:p>
                    <a:p>
                      <a:pPr marL="127000" indent="-127000" algn="l">
                        <a:buFont typeface="Arial" panose="020B0604020202020204" pitchFamily="34" charset="0"/>
                        <a:buChar char="•"/>
                        <a:tabLst/>
                      </a:pPr>
                      <a:r>
                        <a:rPr lang="en-US" sz="1600"/>
                        <a:t>I463</a:t>
                      </a:r>
                    </a:p>
                    <a:p>
                      <a:pPr marL="127000" indent="-127000" algn="l">
                        <a:buFont typeface="Arial" panose="020B0604020202020204" pitchFamily="34" charset="0"/>
                        <a:buChar char="•"/>
                        <a:tabLst/>
                      </a:pPr>
                      <a:r>
                        <a:rPr lang="en-US" sz="1600"/>
                        <a:t>E586</a:t>
                      </a:r>
                    </a:p>
                    <a:p>
                      <a:pPr marL="127000" indent="-127000" algn="l">
                        <a:buFont typeface="Arial" panose="020B0604020202020204" pitchFamily="34" charset="0"/>
                        <a:buChar char="•"/>
                        <a:tabLst/>
                      </a:pPr>
                      <a:r>
                        <a:rPr lang="en-US" sz="1600"/>
                        <a:t>L485</a:t>
                      </a:r>
                    </a:p>
                  </a:txBody>
                  <a:tcPr anchor="ctr">
                    <a:lnL w="12700" cap="flat" cmpd="sng" algn="ctr">
                      <a:solidFill>
                        <a:sysClr val="window" lastClr="FFFFFF"/>
                      </a:solidFill>
                      <a:prstDash val="solid"/>
                      <a:round/>
                      <a:headEnd type="none" w="med" len="med"/>
                      <a:tailEnd type="none" w="med" len="med"/>
                    </a:lnL>
                    <a:lnR w="3175" cap="flat" cmpd="sng" algn="ctr">
                      <a:solidFill>
                        <a:srgbClr val="E7EAF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61A7">
                        <a:tint val="20000"/>
                      </a:srgbClr>
                    </a:solidFill>
                  </a:tcPr>
                </a:tc>
                <a:tc>
                  <a:txBody>
                    <a:bodyPr/>
                    <a:lstStyle/>
                    <a:p>
                      <a:pPr marL="127000" indent="-127000" algn="l">
                        <a:buFont typeface="Arial" panose="020B0604020202020204" pitchFamily="34" charset="0"/>
                        <a:buChar char="•"/>
                        <a:tabLst/>
                      </a:pPr>
                      <a:r>
                        <a:rPr lang="en-US" sz="1600"/>
                        <a:t>L597</a:t>
                      </a:r>
                    </a:p>
                    <a:p>
                      <a:pPr marL="127000" indent="-127000" algn="l">
                        <a:buFont typeface="Arial" panose="020B0604020202020204" pitchFamily="34" charset="0"/>
                        <a:buChar char="•"/>
                        <a:tabLst/>
                      </a:pPr>
                      <a:r>
                        <a:rPr lang="en-US" sz="1600"/>
                        <a:t>A598</a:t>
                      </a:r>
                    </a:p>
                    <a:p>
                      <a:pPr marL="127000" indent="-127000" algn="l">
                        <a:buFont typeface="Arial" panose="020B0604020202020204" pitchFamily="34" charset="0"/>
                        <a:buChar char="•"/>
                        <a:tabLst/>
                      </a:pPr>
                      <a:r>
                        <a:rPr lang="en-US" sz="1600"/>
                        <a:t>T599</a:t>
                      </a:r>
                    </a:p>
                    <a:p>
                      <a:pPr marL="127000" indent="-127000" algn="l">
                        <a:buFont typeface="Arial" panose="020B0604020202020204" pitchFamily="34" charset="0"/>
                        <a:buChar char="•"/>
                        <a:tabLst/>
                      </a:pPr>
                      <a:r>
                        <a:rPr lang="en-US" sz="1600"/>
                        <a:t>K601</a:t>
                      </a:r>
                    </a:p>
                    <a:p>
                      <a:pPr marL="127000" indent="-127000" algn="l">
                        <a:buFont typeface="Arial" panose="020B0604020202020204" pitchFamily="34" charset="0"/>
                        <a:buChar char="•"/>
                        <a:tabLst/>
                      </a:pPr>
                      <a:r>
                        <a:rPr lang="en-US" sz="1600"/>
                        <a:t>A727</a:t>
                      </a:r>
                    </a:p>
                    <a:p>
                      <a:pPr marL="127000" indent="-127000" algn="l">
                        <a:buFont typeface="Arial" panose="020B0604020202020204" pitchFamily="34" charset="0"/>
                        <a:buChar char="•"/>
                        <a:tabLst/>
                      </a:pPr>
                      <a:r>
                        <a:rPr lang="en-US" sz="1600"/>
                        <a:t>P367</a:t>
                      </a:r>
                    </a:p>
                  </a:txBody>
                  <a:tcPr anchor="ctr">
                    <a:lnL w="3175" cap="flat" cmpd="sng" algn="ctr">
                      <a:solidFill>
                        <a:srgbClr val="E7EAF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61A7">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27000" indent="-127000" algn="l">
                        <a:buFont typeface="Arial" panose="020B0604020202020204" pitchFamily="34" charset="0"/>
                        <a:buChar char="•"/>
                        <a:tabLst/>
                      </a:pPr>
                      <a:r>
                        <a:rPr lang="en-US" sz="1600"/>
                        <a:t>G466</a:t>
                      </a:r>
                    </a:p>
                    <a:p>
                      <a:pPr marL="127000" indent="-127000" algn="l">
                        <a:buFont typeface="Arial" panose="020B0604020202020204" pitchFamily="34" charset="0"/>
                        <a:buChar char="•"/>
                        <a:tabLst/>
                      </a:pPr>
                      <a:r>
                        <a:rPr lang="en-US" sz="1600"/>
                        <a:t>S467</a:t>
                      </a:r>
                    </a:p>
                    <a:p>
                      <a:pPr marL="127000" indent="-127000" algn="l">
                        <a:buFont typeface="Arial" panose="020B0604020202020204" pitchFamily="34" charset="0"/>
                        <a:buChar char="•"/>
                        <a:tabLst/>
                      </a:pPr>
                      <a:r>
                        <a:rPr lang="en-US" sz="1600"/>
                        <a:t>G469</a:t>
                      </a:r>
                    </a:p>
                    <a:p>
                      <a:pPr marL="127000" indent="-127000" algn="l">
                        <a:buFont typeface="Arial" panose="020B0604020202020204" pitchFamily="34" charset="0"/>
                        <a:buChar char="•"/>
                        <a:tabLst/>
                      </a:pPr>
                      <a:r>
                        <a:rPr lang="en-US" sz="1600"/>
                        <a:t>K483</a:t>
                      </a:r>
                    </a:p>
                    <a:p>
                      <a:pPr marL="127000" indent="-127000" algn="l">
                        <a:buFont typeface="Arial" panose="020B0604020202020204" pitchFamily="34" charset="0"/>
                        <a:buChar char="•"/>
                        <a:tabLst/>
                      </a:pPr>
                      <a:r>
                        <a:rPr lang="en-US" sz="1600"/>
                        <a:t>N581</a:t>
                      </a:r>
                    </a:p>
                  </a:txBody>
                  <a:tcPr anchor="ctr">
                    <a:lnL w="12700" cap="flat" cmpd="sng" algn="ctr">
                      <a:solidFill>
                        <a:sysClr val="window" lastClr="FFFFFF"/>
                      </a:solidFill>
                      <a:prstDash val="solid"/>
                      <a:round/>
                      <a:headEnd type="none" w="med" len="med"/>
                      <a:tailEnd type="none" w="med" len="med"/>
                    </a:lnL>
                    <a:lnR w="3175" cap="flat" cmpd="sng" algn="ctr">
                      <a:solidFill>
                        <a:srgbClr val="E7EAF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AF1"/>
                    </a:solidFill>
                  </a:tcPr>
                </a:tc>
                <a:tc>
                  <a:txBody>
                    <a:bodyPr/>
                    <a:lstStyle/>
                    <a:p>
                      <a:pPr marL="127000" indent="-127000" algn="l">
                        <a:buFont typeface="Arial" panose="020B0604020202020204" pitchFamily="34" charset="0"/>
                        <a:buChar char="•"/>
                        <a:tabLst/>
                      </a:pPr>
                      <a:r>
                        <a:rPr lang="en-US" sz="1600"/>
                        <a:t>D287</a:t>
                      </a:r>
                    </a:p>
                    <a:p>
                      <a:pPr marL="127000" indent="-127000" algn="l">
                        <a:buFont typeface="Arial" panose="020B0604020202020204" pitchFamily="34" charset="0"/>
                        <a:buChar char="•"/>
                        <a:tabLst/>
                      </a:pPr>
                      <a:r>
                        <a:rPr lang="en-US" sz="1600"/>
                        <a:t>V459</a:t>
                      </a:r>
                    </a:p>
                    <a:p>
                      <a:pPr marL="127000" indent="-127000" algn="l">
                        <a:buFont typeface="Arial" panose="020B0604020202020204" pitchFamily="34" charset="0"/>
                        <a:buChar char="•"/>
                        <a:tabLst/>
                      </a:pPr>
                      <a:r>
                        <a:rPr lang="en-US" sz="1600"/>
                        <a:t>F595</a:t>
                      </a:r>
                    </a:p>
                    <a:p>
                      <a:pPr marL="127000" indent="-127000" algn="l">
                        <a:buFont typeface="Arial" panose="020B0604020202020204" pitchFamily="34" charset="0"/>
                        <a:buChar char="•"/>
                        <a:tabLst/>
                      </a:pPr>
                      <a:r>
                        <a:rPr lang="en-US" sz="1600"/>
                        <a:t>D594</a:t>
                      </a:r>
                    </a:p>
                    <a:p>
                      <a:pPr marL="127000" indent="-127000" algn="l">
                        <a:buFont typeface="Arial" panose="020B0604020202020204" pitchFamily="34" charset="0"/>
                        <a:buChar char="•"/>
                        <a:tabLst/>
                      </a:pPr>
                      <a:r>
                        <a:rPr lang="en-US" sz="1600"/>
                        <a:t>G596</a:t>
                      </a:r>
                    </a:p>
                  </a:txBody>
                  <a:tcPr anchor="ctr">
                    <a:lnL w="3175" cap="flat" cmpd="sng" algn="ctr">
                      <a:solidFill>
                        <a:srgbClr val="E7EAF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AF1"/>
                    </a:solidFill>
                  </a:tcPr>
                </a:tc>
                <a:extLst>
                  <a:ext uri="{0D108BD9-81ED-4DB2-BD59-A6C34878D82A}">
                    <a16:rowId xmlns:a16="http://schemas.microsoft.com/office/drawing/2014/main" val="3601385433"/>
                  </a:ext>
                </a:extLst>
              </a:tr>
              <a:tr h="19221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1"/>
                        <a:t>Effect on the MAPK pathway</a:t>
                      </a:r>
                      <a:r>
                        <a:rPr lang="en-US" sz="1600" b="1" baseline="30000"/>
                        <a:t>1,4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1A7">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kern="1200">
                          <a:solidFill>
                            <a:schemeClr val="dk1"/>
                          </a:solidFill>
                          <a:effectLst/>
                          <a:latin typeface="+mn-lt"/>
                          <a:ea typeface="+mn-ea"/>
                          <a:cs typeface="+mn-cs"/>
                        </a:rPr>
                        <a:t>Promotes constitutive activity of the MAPK pathway, which causes strong activation of the </a:t>
                      </a:r>
                      <a:r>
                        <a:rPr lang="en-US" sz="1600" i="1" kern="1200">
                          <a:solidFill>
                            <a:schemeClr val="dk1"/>
                          </a:solidFill>
                          <a:effectLst/>
                          <a:latin typeface="+mn-lt"/>
                          <a:ea typeface="+mn-ea"/>
                          <a:cs typeface="+mn-cs"/>
                        </a:rPr>
                        <a:t>BRAF </a:t>
                      </a:r>
                      <a:r>
                        <a:rPr lang="en-US" sz="1600" i="0" kern="1200">
                          <a:solidFill>
                            <a:schemeClr val="dk1"/>
                          </a:solidFill>
                          <a:effectLst/>
                          <a:latin typeface="+mn-lt"/>
                          <a:ea typeface="+mn-ea"/>
                          <a:cs typeface="+mn-cs"/>
                        </a:rPr>
                        <a:t>kinase gene</a:t>
                      </a:r>
                      <a:endParaRPr lang="en-US" sz="1600" baseline="300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1A7">
                        <a:tint val="40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buFont typeface="Arial" panose="020B0604020202020204" pitchFamily="34" charset="0"/>
                        <a:buNone/>
                      </a:pPr>
                      <a:r>
                        <a:rPr lang="en-US" sz="1600" kern="1200">
                          <a:solidFill>
                            <a:schemeClr val="dk1"/>
                          </a:solidFill>
                          <a:effectLst/>
                          <a:latin typeface="+mn-lt"/>
                          <a:ea typeface="+mn-ea"/>
                          <a:cs typeface="+mn-cs"/>
                        </a:rPr>
                        <a:t>Signals as RAS-independent dimers</a:t>
                      </a:r>
                      <a:endParaRPr lang="en-US" sz="1600" baseline="300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1A7">
                        <a:tint val="40000"/>
                      </a:srgbClr>
                    </a:solidFill>
                  </a:tcPr>
                </a:tc>
                <a:tc hMerge="1">
                  <a:txBody>
                    <a:bodyPr/>
                    <a:lstStyle/>
                    <a:p>
                      <a:endParaRPr lang="en-GB"/>
                    </a:p>
                  </a:txBody>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kern="1200">
                          <a:solidFill>
                            <a:schemeClr val="dk1"/>
                          </a:solidFill>
                          <a:effectLst/>
                          <a:latin typeface="+mn-lt"/>
                          <a:ea typeface="+mn-ea"/>
                          <a:cs typeface="+mn-cs"/>
                        </a:rPr>
                        <a:t>Amplifies ERK </a:t>
                      </a:r>
                      <a:r>
                        <a:rPr lang="en-US" sz="1600" kern="1200" err="1">
                          <a:solidFill>
                            <a:schemeClr val="dk1"/>
                          </a:solidFill>
                          <a:effectLst/>
                          <a:latin typeface="+mn-lt"/>
                          <a:ea typeface="+mn-ea"/>
                          <a:cs typeface="+mn-cs"/>
                        </a:rPr>
                        <a:t>signalling</a:t>
                      </a:r>
                      <a:r>
                        <a:rPr lang="en-US" sz="1600" kern="1200">
                          <a:solidFill>
                            <a:schemeClr val="dk1"/>
                          </a:solidFill>
                          <a:effectLst/>
                          <a:latin typeface="+mn-lt"/>
                          <a:ea typeface="+mn-ea"/>
                          <a:cs typeface="+mn-cs"/>
                        </a:rPr>
                        <a:t> in the presence of activated upstream RTKs or </a:t>
                      </a:r>
                      <a:r>
                        <a:rPr lang="en-US" sz="1600" kern="1200" err="1">
                          <a:solidFill>
                            <a:schemeClr val="dk1"/>
                          </a:solidFill>
                          <a:effectLst/>
                          <a:latin typeface="+mn-lt"/>
                          <a:ea typeface="+mn-ea"/>
                          <a:cs typeface="+mn-cs"/>
                        </a:rPr>
                        <a:t>coalterations</a:t>
                      </a:r>
                      <a:r>
                        <a:rPr lang="en-US" sz="1600" kern="1200">
                          <a:solidFill>
                            <a:schemeClr val="dk1"/>
                          </a:solidFill>
                          <a:effectLst/>
                          <a:latin typeface="+mn-lt"/>
                          <a:ea typeface="+mn-ea"/>
                          <a:cs typeface="+mn-cs"/>
                        </a:rPr>
                        <a:t> that increase the RAS activity</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1A7">
                        <a:tint val="40000"/>
                      </a:srgbClr>
                    </a:solidFill>
                  </a:tcPr>
                </a:tc>
                <a:tc hMerge="1">
                  <a:txBody>
                    <a:bodyPr/>
                    <a:lstStyle/>
                    <a:p>
                      <a:endParaRPr lang="en-GB"/>
                    </a:p>
                  </a:txBody>
                  <a:tcPr/>
                </a:tc>
                <a:extLst>
                  <a:ext uri="{0D108BD9-81ED-4DB2-BD59-A6C34878D82A}">
                    <a16:rowId xmlns:a16="http://schemas.microsoft.com/office/drawing/2014/main" val="2783140300"/>
                  </a:ext>
                </a:extLst>
              </a:tr>
            </a:tbl>
          </a:graphicData>
        </a:graphic>
      </p:graphicFrame>
    </p:spTree>
    <p:extLst>
      <p:ext uri="{BB962C8B-B14F-4D97-AF65-F5344CB8AC3E}">
        <p14:creationId xmlns:p14="http://schemas.microsoft.com/office/powerpoint/2010/main" val="58551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57A5-779C-61D5-1901-0F72A2AE4A5B}"/>
              </a:ext>
            </a:extLst>
          </p:cNvPr>
          <p:cNvSpPr>
            <a:spLocks noGrp="1"/>
          </p:cNvSpPr>
          <p:nvPr>
            <p:ph type="title"/>
          </p:nvPr>
        </p:nvSpPr>
        <p:spPr>
          <a:xfrm>
            <a:off x="449100" y="2870565"/>
            <a:ext cx="9663087" cy="1139226"/>
          </a:xfrm>
        </p:spPr>
        <p:txBody>
          <a:bodyPr anchor="ctr">
            <a:normAutofit/>
          </a:bodyPr>
          <a:lstStyle/>
          <a:p>
            <a:r>
              <a:rPr lang="en-US" i="1">
                <a:solidFill>
                  <a:schemeClr val="bg1"/>
                </a:solidFill>
              </a:rPr>
              <a:t>BRAF</a:t>
            </a:r>
            <a:r>
              <a:rPr lang="en-US">
                <a:solidFill>
                  <a:schemeClr val="bg1"/>
                </a:solidFill>
              </a:rPr>
              <a:t>-mutant NSCLC: Patient and disease </a:t>
            </a:r>
            <a:r>
              <a:rPr lang="en-US"/>
              <a:t>c</a:t>
            </a:r>
            <a:r>
              <a:rPr lang="en-US">
                <a:solidFill>
                  <a:schemeClr val="bg1"/>
                </a:solidFill>
              </a:rPr>
              <a:t>haracteristics</a:t>
            </a:r>
          </a:p>
        </p:txBody>
      </p:sp>
      <p:sp>
        <p:nvSpPr>
          <p:cNvPr id="5" name="ZoneTexte 2">
            <a:extLst>
              <a:ext uri="{FF2B5EF4-FFF2-40B4-BE49-F238E27FC236}">
                <a16:creationId xmlns:a16="http://schemas.microsoft.com/office/drawing/2014/main" id="{5E532CDD-C756-E914-5DA9-B1B48BB1111B}"/>
              </a:ext>
            </a:extLst>
          </p:cNvPr>
          <p:cNvSpPr txBox="1"/>
          <p:nvPr/>
        </p:nvSpPr>
        <p:spPr>
          <a:xfrm>
            <a:off x="840264" y="6458523"/>
            <a:ext cx="5160387" cy="230832"/>
          </a:xfrm>
          <a:prstGeom prst="rect">
            <a:avLst/>
          </a:prstGeom>
          <a:noFill/>
        </p:spPr>
        <p:txBody>
          <a:bodyPr wrap="none" rtlCol="0">
            <a:spAutoFit/>
          </a:bodyPr>
          <a:lstStyle/>
          <a:p>
            <a:r>
              <a:rPr lang="en-GB" sz="900" i="1">
                <a:solidFill>
                  <a:srgbClr val="354B54"/>
                </a:solidFill>
              </a:rPr>
              <a:t>BRAF</a:t>
            </a:r>
            <a:r>
              <a:rPr lang="en-GB" sz="900">
                <a:solidFill>
                  <a:srgbClr val="354B54"/>
                </a:solidFill>
              </a:rPr>
              <a:t>, B-Raf proto-oncogene serine/threonine-protein kinase; NSCLC, non-small cell lung cancer.</a:t>
            </a:r>
          </a:p>
        </p:txBody>
      </p:sp>
    </p:spTree>
    <p:extLst>
      <p:ext uri="{BB962C8B-B14F-4D97-AF65-F5344CB8AC3E}">
        <p14:creationId xmlns:p14="http://schemas.microsoft.com/office/powerpoint/2010/main" val="3693706066"/>
      </p:ext>
    </p:extLst>
  </p:cSld>
  <p:clrMapOvr>
    <a:masterClrMapping/>
  </p:clrMapOvr>
</p:sld>
</file>

<file path=ppt/theme/theme1.xml><?xml version="1.0" encoding="utf-8"?>
<a:theme xmlns:a="http://schemas.openxmlformats.org/drawingml/2006/main" name="PIERRE FABRE 1">
  <a:themeElements>
    <a:clrScheme name="Custom 17">
      <a:dk1>
        <a:srgbClr val="354B54"/>
      </a:dk1>
      <a:lt1>
        <a:sysClr val="window" lastClr="FFFFFF"/>
      </a:lt1>
      <a:dk2>
        <a:srgbClr val="354B54"/>
      </a:dk2>
      <a:lt2>
        <a:srgbClr val="EDEDED"/>
      </a:lt2>
      <a:accent1>
        <a:srgbClr val="354B54"/>
      </a:accent1>
      <a:accent2>
        <a:srgbClr val="0061A1"/>
      </a:accent2>
      <a:accent3>
        <a:srgbClr val="2FB4E9"/>
      </a:accent3>
      <a:accent4>
        <a:srgbClr val="96C120"/>
      </a:accent4>
      <a:accent5>
        <a:srgbClr val="EE7723"/>
      </a:accent5>
      <a:accent6>
        <a:srgbClr val="EDEDED"/>
      </a:accent6>
      <a:hlink>
        <a:srgbClr val="2FB4E9"/>
      </a:hlink>
      <a:folHlink>
        <a:srgbClr val="EE77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ERRE FABRE">
    <a:dk1>
      <a:sysClr val="windowText" lastClr="000000"/>
    </a:dk1>
    <a:lt1>
      <a:sysClr val="window" lastClr="FFFFFF"/>
    </a:lt1>
    <a:dk2>
      <a:srgbClr val="0061A7"/>
    </a:dk2>
    <a:lt2>
      <a:srgbClr val="74797D"/>
    </a:lt2>
    <a:accent1>
      <a:srgbClr val="0061A7"/>
    </a:accent1>
    <a:accent2>
      <a:srgbClr val="77BC1F"/>
    </a:accent2>
    <a:accent3>
      <a:srgbClr val="74797D"/>
    </a:accent3>
    <a:accent4>
      <a:srgbClr val="D8D1CA"/>
    </a:accent4>
    <a:accent5>
      <a:srgbClr val="CDC3BB"/>
    </a:accent5>
    <a:accent6>
      <a:srgbClr val="231F20"/>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IERRE FABRE">
    <a:dk1>
      <a:sysClr val="windowText" lastClr="000000"/>
    </a:dk1>
    <a:lt1>
      <a:sysClr val="window" lastClr="FFFFFF"/>
    </a:lt1>
    <a:dk2>
      <a:srgbClr val="0061A7"/>
    </a:dk2>
    <a:lt2>
      <a:srgbClr val="74797D"/>
    </a:lt2>
    <a:accent1>
      <a:srgbClr val="0061A7"/>
    </a:accent1>
    <a:accent2>
      <a:srgbClr val="77BC1F"/>
    </a:accent2>
    <a:accent3>
      <a:srgbClr val="74797D"/>
    </a:accent3>
    <a:accent4>
      <a:srgbClr val="D8D1CA"/>
    </a:accent4>
    <a:accent5>
      <a:srgbClr val="CDC3BB"/>
    </a:accent5>
    <a:accent6>
      <a:srgbClr val="231F20"/>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FD87668E6E9E4242886FECA9315F3BFA" ma:contentTypeVersion="6" ma:contentTypeDescription="Създаване на нов документ" ma:contentTypeScope="" ma:versionID="e1bcc18aa240f30af797f1b702f3ea54">
  <xsd:schema xmlns:xsd="http://www.w3.org/2001/XMLSchema" xmlns:xs="http://www.w3.org/2001/XMLSchema" xmlns:p="http://schemas.microsoft.com/office/2006/metadata/properties" xmlns:ns2="cc0bedbe-5f68-4a71-8a90-d35b223c26b3" xmlns:ns3="3c960847-bfca-4405-b050-422a28d1ce0b" targetNamespace="http://schemas.microsoft.com/office/2006/metadata/properties" ma:root="true" ma:fieldsID="d775978cfbee7de4e63cd38ba35ddd14" ns2:_="" ns3:_="">
    <xsd:import namespace="cc0bedbe-5f68-4a71-8a90-d35b223c26b3"/>
    <xsd:import namespace="3c960847-bfca-4405-b050-422a28d1ce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bedbe-5f68-4a71-8a90-d35b223c2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960847-bfca-4405-b050-422a28d1ce0b" elementFormDefault="qualified">
    <xsd:import namespace="http://schemas.microsoft.com/office/2006/documentManagement/types"/>
    <xsd:import namespace="http://schemas.microsoft.com/office/infopath/2007/PartnerControls"/>
    <xsd:element name="SharedWithUsers" ma:index="12" nillable="true" ma:displayName="Споделено 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Споделени с подробност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c960847-bfca-4405-b050-422a28d1ce0b">
      <UserInfo>
        <DisplayName>Robert Roehrig</DisplayName>
        <AccountId>153</AccountId>
        <AccountType/>
      </UserInfo>
      <UserInfo>
        <DisplayName>Fabio DeBortoli</DisplayName>
        <AccountId>32</AccountId>
        <AccountType/>
      </UserInfo>
      <UserInfo>
        <DisplayName>Suzanne Maclaren</DisplayName>
        <AccountId>505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FF0943-EF58-4A3D-8484-C81FA24A4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0bedbe-5f68-4a71-8a90-d35b223c26b3"/>
    <ds:schemaRef ds:uri="3c960847-bfca-4405-b050-422a28d1ce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8EA840-4A15-4B2F-8D17-61C9AD6AD8E4}">
  <ds:schemaRefs>
    <ds:schemaRef ds:uri="1d298598-7654-4e43-baa4-99d7e688f284"/>
    <ds:schemaRef ds:uri="52b4482f-572c-4bb4-8d4b-21e14b8991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c960847-bfca-4405-b050-422a28d1ce0b"/>
  </ds:schemaRefs>
</ds:datastoreItem>
</file>

<file path=customXml/itemProps3.xml><?xml version="1.0" encoding="utf-8"?>
<ds:datastoreItem xmlns:ds="http://schemas.openxmlformats.org/officeDocument/2006/customXml" ds:itemID="{A83C43AC-15CE-40D8-8EA5-ED18AD187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5766</Words>
  <Application>Microsoft Macintosh PowerPoint</Application>
  <PresentationFormat>Bredbild</PresentationFormat>
  <Paragraphs>533</Paragraphs>
  <Slides>26</Slides>
  <Notes>20</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26</vt:i4>
      </vt:variant>
    </vt:vector>
  </HeadingPairs>
  <TitlesOfParts>
    <vt:vector size="33" baseType="lpstr">
      <vt:lpstr>ＭＳ Ｐゴシック</vt:lpstr>
      <vt:lpstr>Arial</vt:lpstr>
      <vt:lpstr>Calibri</vt:lpstr>
      <vt:lpstr>Symbol</vt:lpstr>
      <vt:lpstr>System Font Regular</vt:lpstr>
      <vt:lpstr>system-ui</vt:lpstr>
      <vt:lpstr>PIERRE FABRE 1</vt:lpstr>
      <vt:lpstr>Metastatic BRAFV600-Mutant NSCLC: Pathophysiology and Testing</vt:lpstr>
      <vt:lpstr>Contents</vt:lpstr>
      <vt:lpstr>Role of BRAF in the MAPK signalling pathway</vt:lpstr>
      <vt:lpstr>A number of oncogenic driver mutations occur in NSCLC</vt:lpstr>
      <vt:lpstr>BRAF is involved in the MAPK signalling pathway</vt:lpstr>
      <vt:lpstr>BRAF mutations lead to uncontrolled MAPK activation</vt:lpstr>
      <vt:lpstr>There are three different BRAF mutation classes</vt:lpstr>
      <vt:lpstr>Approximately 50% of BRAF mutations in NSCLC are V600</vt:lpstr>
      <vt:lpstr>BRAF-mutant NSCLC: Patient and disease characteristics</vt:lpstr>
      <vt:lpstr>    The racial distribution of BRAF mutations in patients with lung adenocarcinoma is poorly defined due to small patient populations   </vt:lpstr>
      <vt:lpstr>Distribution of the BRAF mutation classification may vary depending on patient ethnicity</vt:lpstr>
      <vt:lpstr>Most patients with a BRAFV600-mutation are current or former smokers, but because the mutation can also occur in never-smokers mutational testing is crucial1</vt:lpstr>
      <vt:lpstr>It is unclear whether there are consistent associations between BRAF mutation status and sex</vt:lpstr>
      <vt:lpstr>Adenocarcinoma is the most frequent histological pattern observed in BRAF-mutant NSCLC</vt:lpstr>
      <vt:lpstr>PowerPoint-presentation</vt:lpstr>
      <vt:lpstr>The clinical features of BRAF-mutant NSCLC remain poorly defined due to the small patient population</vt:lpstr>
      <vt:lpstr>BRAFV600E mutations were associated with a poor prognosis among patients with NSCLC who had undergone radical resection of the primary tumour</vt:lpstr>
      <vt:lpstr>Simultaneous genetic alterations may be identified in up to 90% of patients with BRAFV600-mutant NSCLC</vt:lpstr>
      <vt:lpstr>Exploratory genomic analysis indicated that the presence of coexisting genomic alterations might influence clinical outcomes of patients; however, these results require further investigation</vt:lpstr>
      <vt:lpstr>Patient and disease characteristics: Summary</vt:lpstr>
      <vt:lpstr>Testing for BRAF mutations in NSCLC</vt:lpstr>
      <vt:lpstr>Mutation testing algorithms are not uniform across Europe</vt:lpstr>
      <vt:lpstr>BRAF mutation testing should be routine for patients with advanced NSCLC</vt:lpstr>
      <vt:lpstr>ESMO (2022) testing guidelines</vt:lpstr>
      <vt:lpstr>Future perspectives and challenges in metastatic BRAF-mutant NSCLC</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Delphi process overview</dc:title>
  <dc:creator>KHAN Sadya</dc:creator>
  <cp:lastModifiedBy>David Kruse</cp:lastModifiedBy>
  <cp:revision>7</cp:revision>
  <cp:lastPrinted>2023-06-16T07:26:37Z</cp:lastPrinted>
  <dcterms:created xsi:type="dcterms:W3CDTF">2022-02-01T11:40:22Z</dcterms:created>
  <dcterms:modified xsi:type="dcterms:W3CDTF">2025-01-09T07:52:06Z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0x010100FD87668E6E9E4242886FECA9315F3BFA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xd_Signature">
    <vt:bool>false</vt:bool>
  </property>
  <property fmtid="{D5CDD505-2E9C-101B-9397-08002B2CF9AE}" pid="11" name="SharedWithUsers">
    <vt:lpwstr>153;#Robert Roehrig;#32;#Fabio DeBortoli;#505;#Suzanne Maclaren</vt:lpwstr>
  </property>
  <property fmtid="{D5CDD505-2E9C-101B-9397-08002B2CF9AE}" pid="12" name="TriggerFlowInfo">
    <vt:lpwstr/>
  </property>
</Properties>
</file>